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99" r:id="rId4"/>
    <p:sldId id="262" r:id="rId5"/>
    <p:sldId id="300" r:id="rId6"/>
    <p:sldId id="267" r:id="rId7"/>
    <p:sldId id="301" r:id="rId8"/>
    <p:sldId id="270" r:id="rId9"/>
    <p:sldId id="302" r:id="rId10"/>
    <p:sldId id="274" r:id="rId11"/>
    <p:sldId id="304" r:id="rId12"/>
    <p:sldId id="306" r:id="rId13"/>
    <p:sldId id="303" r:id="rId14"/>
    <p:sldId id="307" r:id="rId15"/>
    <p:sldId id="310" r:id="rId16"/>
    <p:sldId id="269" r:id="rId17"/>
    <p:sldId id="311" r:id="rId18"/>
    <p:sldId id="284" r:id="rId19"/>
    <p:sldId id="312" r:id="rId20"/>
    <p:sldId id="290" r:id="rId21"/>
    <p:sldId id="313" r:id="rId22"/>
    <p:sldId id="292" r:id="rId23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BE4"/>
    <a:srgbClr val="B4B9D4"/>
    <a:srgbClr val="0033CC"/>
    <a:srgbClr val="0066FF"/>
    <a:srgbClr val="66FFFF"/>
    <a:srgbClr val="323232"/>
    <a:srgbClr val="202020"/>
    <a:srgbClr val="B2B2B2"/>
    <a:srgbClr val="CC33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132" y="300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46FDEA9-29B0-4000-9A8A-EA5137E778F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</p:cNvSpPr>
          <p:nvPr>
            <p:ph type="ctrTitle" idx="4294967295"/>
          </p:nvPr>
        </p:nvSpPr>
        <p:spPr>
          <a:xfrm>
            <a:off x="85725" y="1409700"/>
            <a:ext cx="12106275" cy="4448175"/>
          </a:xfrm>
          <a:noFill/>
        </p:spPr>
        <p:txBody>
          <a:bodyPr/>
          <a:lstStyle/>
          <a:p>
            <a:pPr algn="ctr" defTabSz="927100"/>
            <a:r>
              <a:rPr lang="en-US" altLang="en-US" sz="3200" b="1" dirty="0" err="1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Президент</a:t>
            </a:r>
            <a:r>
              <a:rPr lang="en-US" altLang="ru-RU" sz="3200" b="1" dirty="0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Шавкат</a:t>
            </a:r>
            <a:r>
              <a:rPr lang="en-US" altLang="ru-RU" sz="3200" b="1" dirty="0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Мирзиёев</a:t>
            </a:r>
            <a:r>
              <a:rPr lang="en-US" altLang="ru-RU" sz="3200" b="1" dirty="0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раислигида</a:t>
            </a:r>
            <a:r>
              <a:rPr lang="en-US" altLang="ru-RU" sz="3200" b="1" dirty="0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коррупциянинг</a:t>
            </a:r>
            <a:r>
              <a:rPr lang="en-US" altLang="ru-RU" sz="3200" b="1" dirty="0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олдини</a:t>
            </a:r>
            <a:r>
              <a:rPr lang="en-US" altLang="ru-RU" sz="3200" b="1" dirty="0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олиш</a:t>
            </a:r>
            <a:r>
              <a:rPr lang="en-US" altLang="ru-RU" sz="3200" b="1" dirty="0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3200" b="1" dirty="0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ишлар</a:t>
            </a:r>
            <a:r>
              <a:rPr lang="en-US" altLang="ru-RU" sz="3200" b="1" dirty="0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натижадорлиги</a:t>
            </a:r>
            <a:r>
              <a:rPr lang="en-US" altLang="ru-RU" sz="3200" b="1" dirty="0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3200" b="1" dirty="0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келгусидаги</a:t>
            </a:r>
            <a:r>
              <a:rPr lang="en-US" altLang="ru-RU" sz="3200" b="1" dirty="0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устувор</a:t>
            </a:r>
            <a:r>
              <a:rPr lang="en-US" altLang="ru-RU" sz="3200" b="1" dirty="0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вазифаларга</a:t>
            </a:r>
            <a:r>
              <a:rPr lang="en-US" altLang="ru-RU" sz="3200" b="1" dirty="0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бағишланган</a:t>
            </a:r>
            <a:r>
              <a:rPr lang="en-US" altLang="ru-RU" sz="3200" b="1" dirty="0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кенгайтирилган</a:t>
            </a:r>
            <a:r>
              <a:rPr lang="en-US" altLang="ru-RU" sz="3200" b="1" dirty="0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 dirty="0" err="1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йиғилиш</a:t>
            </a:r>
            <a:r>
              <a:rPr lang="uz-Cyrl-UZ" altLang="en-US" sz="3200" b="1" dirty="0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юзасидан ўтказилган ўқув семинар.</a:t>
            </a:r>
            <a:br>
              <a:rPr lang="uz-Cyrl-UZ" altLang="en-US" sz="3200" b="1" dirty="0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uz-Cyrl-UZ" altLang="en-US" sz="2000" i="1" dirty="0">
                <a:ln/>
                <a:solidFill>
                  <a:srgbClr val="323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(маърузачи Ички аудит хизмати комплаенс назорати мутахассиси Т.Мамедов)</a:t>
            </a:r>
            <a:r>
              <a:rPr lang="uz-Cyrl-UZ" altLang="en-US" sz="3200" i="1" dirty="0">
                <a:ln/>
                <a:solidFill>
                  <a:srgbClr val="20202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ru-RU" sz="3200" i="1" dirty="0">
              <a:ln/>
              <a:solidFill>
                <a:srgbClr val="20202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Рисунок 5" descr="logo fin.jpg">
            <a:extLst>
              <a:ext uri="{FF2B5EF4-FFF2-40B4-BE49-F238E27FC236}">
                <a16:creationId xmlns:a16="http://schemas.microsoft.com/office/drawing/2014/main" id="{3B9EFE9E-6E9C-409F-B576-5BB90B806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978022" cy="1123950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635" y="-636"/>
            <a:ext cx="10585450" cy="69849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ru-RU" altLang="en-US" sz="2400" b="1" dirty="0"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en-US" altLang="en-US" sz="2400" b="1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Икки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ойда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халқаро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рейтинг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ташкилотлари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тавсияси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асосида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“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йўл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харита</a:t>
            </a:r>
            <a:r>
              <a:rPr lang="en-US" altLang="ru-RU" sz="2400" b="1" dirty="0" err="1">
                <a:latin typeface="Times New Roman" panose="02020603050405020304" charset="0"/>
                <a:cs typeface="Times New Roman" panose="02020603050405020304" charset="0"/>
              </a:rPr>
              <a:t>”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ишлаб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чиқилиб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бир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вазирлик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идорага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қилинадиган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ишлар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аниқ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белгилаб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берилади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Сусткашликка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йўл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қўйган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раҳбарларни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жазолаш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таклиф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киритилади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ru-RU" altLang="en-US" sz="2400" b="1" dirty="0"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en-US" altLang="en-US" sz="2400" b="1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Ҳудудий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кенгашлар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инсонгача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тушиб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коррупциявий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омилларни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аниқлаши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уларга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барҳам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бериш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учун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қайси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қонунни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ўзгартириш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зарур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деган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саволларга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жавоб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топиши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кераклиги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таъкидланди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</a:p>
          <a:p>
            <a:pPr algn="just"/>
            <a:r>
              <a:rPr lang="uz-Cyrl-UZ" altLang="en-US" sz="2400" b="1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Кенгашлар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чоракда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камида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битта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соҳада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коррупциявий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омилларни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бартараф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этиш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қонун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устуворлиги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жазо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муқаррарлигини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таъминлаш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Миллий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кенгашга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таклиф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киритади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бир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вазир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ҳокимга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йил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барча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хизматлар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давлат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идоралари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аҳоли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ўртасидаги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муносабатларни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туман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кесимида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баҳолайдиган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тизим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яратиш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топширилди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altLang="en-US" sz="2400" b="1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ru-RU" alt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Мутасаддиларга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сунъий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интеллект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асосида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аҳолининг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саволларига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қўл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телефони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орқали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содда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жавоб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берадиган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онлайн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платформани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ишга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тушириш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топширилди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Шу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бирга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соҳаларни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назорат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қилиб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тартибга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солишга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масъул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14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инспекция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бор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жуда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катта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ваколат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кучга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Ушбу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идоралар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ходимлари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ҳам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коррупцияга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қўл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ураётгани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ташвишли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экани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таъкидланди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endParaRPr lang="en-US" altLang="ru-RU" sz="2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F8B42-AFCB-4F05-8891-CEECD9178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A4AB5-F7FC-4055-880A-9455EEAA1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"/>
            <a:ext cx="5895702" cy="6705600"/>
          </a:xfrm>
        </p:spPr>
        <p:txBody>
          <a:bodyPr/>
          <a:lstStyle/>
          <a:p>
            <a:pPr algn="just"/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Солиқ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идоралари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ходимлари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маҳаллага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бириктирилгани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тушумлар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кескин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ошмагани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қайд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этилди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Масалан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минглаб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корхона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ҳисоботларида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бирорта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ҳам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ходим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йўқ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деб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кўрсатган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бўлса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яна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минглаб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корхона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ёки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1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нафар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ишчи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кўрсатмоқда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солиқ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идоралари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яширин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иқтисодиёт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суст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ишлаётганидан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далолатлиги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кўрсатиб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ўтилди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Камбағаллик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ижтимоий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ҳимоя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тадбиркорлик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ислоҳотлар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инсонга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етиб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борадиган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ташкил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этилмоқда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Энди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услуби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туман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маҳаллада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жиноятчиликни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жиловлаш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коррупцияни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олдини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олиш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ҳам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жорий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қилинади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“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Нима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учун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айтяпман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Чунки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жиноятчилик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жилови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маҳкам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бўлган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хавфсиз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жойга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инвестор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кўпроқ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маблағ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киритади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одамларимизнинг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ишончи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янада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ортади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”,</a:t>
            </a:r>
            <a:r>
              <a:rPr lang="en-US" altLang="en-US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деди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Президент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Тизимли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равишда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жиноятчиликка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қарши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курашиш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ҳафталикларини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ўтказиб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бориш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муҳимлиги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таъкидланди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	“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Мурожаат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деганда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умумий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гаплар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керак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эмас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Бунда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соҳа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жиноятчилик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тури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олдини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олиш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омилларини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бартараф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этиш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борасида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аниқ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қиладиган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ишларини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айтиши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керак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”-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деди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Президент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Умуман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Сенат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камида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1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ҳудудда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жиноятчиликни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кескин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қисқартириш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Қонунчилик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п</a:t>
            </a:r>
            <a:r>
              <a:rPr lang="en-US" altLang="ru-RU" sz="1600" b="1" dirty="0" err="1"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латаси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эса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камида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1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соҳада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коррупцияга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барҳам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бериш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таклифлар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бериб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бориши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борадаги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натижадорлигини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янада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оширишига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ишонч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билдирилди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endParaRPr lang="en-US" altLang="ru-RU" sz="16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ru-RU" sz="16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ru-RU" sz="16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ru-RU" sz="16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EBD45-2B34-4840-8F9C-B0F5D395F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7" y="235131"/>
            <a:ext cx="5090220" cy="639209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Изображение 1">
            <a:extLst>
              <a:ext uri="{FF2B5EF4-FFF2-40B4-BE49-F238E27FC236}">
                <a16:creationId xmlns:a16="http://schemas.microsoft.com/office/drawing/2014/main" id="{D6DD2AFA-2B32-4BBA-B2F7-54147E02C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6095365" cy="685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67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D58AC3E-7D57-4BD7-A8E7-53A95F20D321}"/>
              </a:ext>
            </a:extLst>
          </p:cNvPr>
          <p:cNvSpPr/>
          <p:nvPr/>
        </p:nvSpPr>
        <p:spPr>
          <a:xfrm>
            <a:off x="853441" y="612845"/>
            <a:ext cx="10868296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z-Cyrl-UZ" altLang="en-US" sz="2400" b="1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Манфаатлар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тўқнашуви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қиммат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нархда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товар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сотиб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олиш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ёки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хизмат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кўрсатиш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асосан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давлат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харидларида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кузатилаётгани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кўрсатиб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ўтилди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Умуман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тўғридан</a:t>
            </a:r>
            <a:r>
              <a:rPr lang="en-US" altLang="ru-RU" sz="2400" b="1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тўғри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сотиб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олса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бўладиган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50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ортиқ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товар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хизмат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турлари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бор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Лекин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бирорта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раҳбар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буни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рўйхатдан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чиқарайлик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ҳамма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танлов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қилиб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олсин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нарх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арзон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бўлади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деган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таклифни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билдирмади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Иқтисодиёт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молия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вазирлиги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Ҳисоб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палатасига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парламентнинг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бюджетга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масъул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қўмиталари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биргаликда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тўғридан</a:t>
            </a:r>
            <a:r>
              <a:rPr lang="en-US" altLang="ru-RU" sz="2400" b="1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тўғри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харидларни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2</a:t>
            </a:r>
            <a:r>
              <a:rPr lang="uz-Cyrl-UZ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карра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қисқартириш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топширилди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Йил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якунигача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сунъий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интеллект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ёрдамида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давлат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харидларида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қонунга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зид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ҳолатларни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аниқлаш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олдини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олиш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электрон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тизимни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ишга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тушириш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вазифаси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қўйилди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ru-RU" altLang="en-US" sz="2400" b="1" dirty="0"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en-US" altLang="en-US" sz="2400" b="1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Шунингдек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борада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Эксперт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комиссияси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тузилади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Ушбу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комиссия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илғор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тажриба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асосида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давлат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харидларида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товарларнинг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ўртача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бозор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нархлари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кўриниб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турадиган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электрон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платформа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яратиб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ундаги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маълумот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янгиланиб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турадиган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тизим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қилади</a:t>
            </a:r>
            <a:r>
              <a:rPr lang="en-US" altLang="ru-RU" sz="2400" dirty="0"/>
              <a:t>.</a:t>
            </a:r>
          </a:p>
          <a:p>
            <a:pPr algn="just"/>
            <a:endParaRPr lang="en-US" altLang="ru-RU" dirty="0"/>
          </a:p>
          <a:p>
            <a:pPr algn="just"/>
            <a:endParaRPr lang="en-US" altLang="ru-RU" dirty="0"/>
          </a:p>
          <a:p>
            <a:pPr algn="just"/>
            <a:endParaRPr lang="en-US" altLang="ru-RU" dirty="0"/>
          </a:p>
          <a:p>
            <a:pPr algn="just"/>
            <a:endParaRPr lang="en-US" altLang="ru-RU" dirty="0"/>
          </a:p>
          <a:p>
            <a:pPr algn="just"/>
            <a:endParaRPr lang="en-US" altLang="ru-RU" dirty="0"/>
          </a:p>
          <a:p>
            <a:pPr algn="just"/>
            <a:endParaRPr lang="en-US" altLang="ru-RU" dirty="0"/>
          </a:p>
          <a:p>
            <a:pPr algn="just"/>
            <a:endParaRPr lang="en-US" altLang="ru-RU" dirty="0"/>
          </a:p>
          <a:p>
            <a:pPr algn="just"/>
            <a:endParaRPr lang="en-US" altLang="ru-RU" dirty="0"/>
          </a:p>
          <a:p>
            <a:pPr algn="just"/>
            <a:endParaRPr lang="en-US" altLang="ru-RU" dirty="0"/>
          </a:p>
          <a:p>
            <a:pPr algn="just"/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672212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82ABA5-A440-4FFA-94C9-8ED33EDFE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0EC9F3-3006-4333-A357-E4FAFA801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3686" y="191589"/>
            <a:ext cx="5821560" cy="6514011"/>
          </a:xfrm>
        </p:spPr>
        <p:txBody>
          <a:bodyPr/>
          <a:lstStyle/>
          <a:p>
            <a:pPr algn="just"/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Вазирлар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Маҳкамасига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тизимидаги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коррупцияни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билиб</a:t>
            </a:r>
            <a:r>
              <a:rPr lang="en-US" altLang="ru-RU" sz="1600" b="1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билмасликка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олиб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юрган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инспекция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раҳбарлари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ишига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баҳо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бериб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икки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ҳафтада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коррупциявий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омилларни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бартараф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этиш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бирига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аниқ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вазифа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қўйиш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топширилди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ойда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биттадан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инспекция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фаолияти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танқидий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кўриб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чиқилади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улардан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қаттиқ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сўров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қилиб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борилади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Саккиз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йил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аввал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ҳудудларни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комплекс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ривожлантириш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секторлар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фаолияти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йўлга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қўйилган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тизим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йиллар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давомида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йиғилиб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қолган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ижтимоий</a:t>
            </a:r>
            <a:r>
              <a:rPr lang="en-US" altLang="ru-RU" sz="1600" b="1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иқтисодий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муаммоларни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ҳал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этиб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вазиятни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ўнглаш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учун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барча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кучларни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сафарбар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этишга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кўмаклашди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Шу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бирга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сўнгги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йилларда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ҳудудлар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салоҳияти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неча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карра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ошди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Лекин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кейинги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пайтда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прокурор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ички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солиқ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раҳбарлари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секторни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баҳона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қилиб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соҳасидаги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ишларни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сусайтириб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юборгани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танқид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қилинди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Инсофли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тадбиркорларга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қўшилган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қиймат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солиғи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7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кун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ичида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қайтариб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берилиши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белгиланган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Бироқ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солиқ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раҳбарлари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тадбиркорларнинг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487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миллиард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сўмлик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2,5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мингга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яқин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мурожаатини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ўз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вақтида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кўриб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чиқмаган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"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Бундан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буён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секторлар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фаолияти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прокурор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ички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солиқ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шуғулланмайди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"-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деди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Президент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Уларнинг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ўрнига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эндиликда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Бош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вазир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ўринбосарлари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ўзига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тегишли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соҳалар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ўз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кучи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тизими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шуғулланиши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белгиланди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endParaRPr lang="en-US" altLang="ru-RU" sz="1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CFDBE8-07FF-4990-8464-C98394463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6" y="191589"/>
            <a:ext cx="5255683" cy="651401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Изображение 2">
            <a:extLst>
              <a:ext uri="{FF2B5EF4-FFF2-40B4-BE49-F238E27FC236}">
                <a16:creationId xmlns:a16="http://schemas.microsoft.com/office/drawing/2014/main" id="{BE5EF826-89A2-4798-95F6-77D51BD49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191589"/>
            <a:ext cx="6095364" cy="666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85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9FA2A95-D018-4A03-B42D-B52FFBE2ED4D}"/>
              </a:ext>
            </a:extLst>
          </p:cNvPr>
          <p:cNvSpPr/>
          <p:nvPr/>
        </p:nvSpPr>
        <p:spPr>
          <a:xfrm>
            <a:off x="696686" y="197346"/>
            <a:ext cx="11408228" cy="941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z-Cyrl-UZ" altLang="en-US" sz="2400" b="1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Бунда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давлат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харидларида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сотиб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олинадиган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товар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хизматлар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нархи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ўртача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бозор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нархидан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кўпи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20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фоиздан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ошмаслиги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шарт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Ушбу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талабни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бузганлик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учун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қонун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жавобгарлик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жарималар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жорий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қилинади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Бюджетдан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ташқари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маблағлар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ҳисобига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олинаётган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товарларни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ҳам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тартибга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солиш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вақти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келгани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таъкидланди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Бюджет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бюджетдан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ташқари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маблағ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ҳисобидан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асосий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воситаларни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харид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қилиш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талаблар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кучайтирилиши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белгиланди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Хизмат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транспортида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юришни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кескин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қисқартириб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мамлакатимизда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ишлаб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чиқарилган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автомобиль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мебелга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ўтиш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зарурлиги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қайд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этилди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ru-RU" altLang="en-US" sz="2400" b="1" dirty="0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en-US" sz="2400" b="1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ru-RU" alt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Йирик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лойиҳаларни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юқори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даражадаги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коррупцияга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қарши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стандартлардан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келиб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чиқиб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баҳолаш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лозимлиги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таъкидланди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Мутасаддиларга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бундай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инвестиция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лойиҳаларида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халқаро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коррупцияга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қарши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стандартларни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жорий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этиш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йирик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аукцион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шартларини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рақобатдошлик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экспертизасидан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ўтказишни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йўлга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қўйиш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топширилди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ru-RU" altLang="en-US" sz="2400" b="1" dirty="0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en-US" sz="2400" b="1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Шунингдек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“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Шаффоф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қурилиш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”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платформаси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қамрови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оширилиши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халқаро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ташкилотлар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лойиҳаларига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ҳам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босқичма</a:t>
            </a:r>
            <a:r>
              <a:rPr lang="en-US" altLang="ru-RU" sz="2400" b="1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босқич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жорий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қилиниши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белгиланди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366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E6D80B-99F6-4216-A78D-40A9A75DA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768FAC-1FC9-4FDE-93EE-71843DF5E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4011" y="252549"/>
            <a:ext cx="5677989" cy="6522720"/>
          </a:xfrm>
        </p:spPr>
        <p:txBody>
          <a:bodyPr/>
          <a:lstStyle/>
          <a:p>
            <a:pPr algn="just"/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“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Коррупцияни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олдини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олиш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–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давлат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хизматига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профессионал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фидойи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кадрларни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танлаш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ҳамда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уларни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“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ҳалоллик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вакцинаси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”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эмлашдан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бошланади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” -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деди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Президент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Кадрларни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ўқитиш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тарбиялаш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жой</a:t>
            </a:r>
            <a:r>
              <a:rPr lang="en-US" altLang="ru-RU" sz="1600" b="1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жойига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қўйишда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Давлат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хизматини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ривожлантириш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агентлиги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Давлат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бошқаруви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академиясининг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етакчи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сифатидаги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роли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сезилмаётгани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қайд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этилди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Кадрларни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баҳолашда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эски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намунадаги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“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объективка</a:t>
            </a:r>
            <a:r>
              <a:rPr lang="en-US" altLang="ru-RU" sz="1600" b="1" dirty="0" err="1">
                <a:latin typeface="Times New Roman" panose="02020603050405020304" charset="0"/>
                <a:cs typeface="Times New Roman" panose="02020603050405020304" charset="0"/>
              </a:rPr>
              <a:t>”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воз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кечиб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илғор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IT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технологиялар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асосида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ходимнинг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малакаси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салоҳияти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эришган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натижаларини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баҳолайдиган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тизимга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ўтилиши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белгиланди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Лавозимга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қўйишда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ходимнинг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қайси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олийгоҳни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битиргани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ёки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қаерда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ишлагани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эмас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қандай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билим</a:t>
            </a:r>
            <a:r>
              <a:rPr lang="en-US" altLang="ru-RU" sz="1600" b="1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тажрибага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эгалиги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кўрсатган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натижалари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асосий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мезон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бўлади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борада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номзоднинг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камчиликлари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бирга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яхши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тарафларини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ҳам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холисона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айтиш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керак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Бундан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буён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маҳаллада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одамлар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ишлаган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уларнинг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муаммосини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ўз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кўзи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кўриб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ҳал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қилган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ёшлар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орасидан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раҳбар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кадрлар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танлаб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олиниши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кераклиги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таъкидланди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5E1911-70FB-4066-84D6-5E26ADC14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7" y="252549"/>
            <a:ext cx="5003134" cy="64095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4509613A-39A4-47E6-9D37-54A51BF38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426926" cy="685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19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1109C44-41FA-42F6-AB37-9EE74A39CDE3}"/>
              </a:ext>
            </a:extLst>
          </p:cNvPr>
          <p:cNvSpPr/>
          <p:nvPr/>
        </p:nvSpPr>
        <p:spPr>
          <a:xfrm>
            <a:off x="365761" y="58847"/>
            <a:ext cx="11451770" cy="960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z-Cyrl-UZ" altLang="en-US" sz="2400" b="1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Ишга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қабул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қилишни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очиқ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шаффоф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ўтказиш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давлат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хизматчилари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реестрини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белгилаш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кадрларни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коррупцияга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мойиллигини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ўрганиш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фармон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лойиҳасини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киритиш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топширилди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uz-Cyrl-UZ" altLang="en-US" sz="2400" b="1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Яна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бир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масала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–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давлат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хизматчилари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даромадини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декларациялашга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оид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қонунни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қабул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қилиш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вақти</a:t>
            </a:r>
            <a:r>
              <a:rPr lang="en-US" altLang="ru-RU" sz="2400" b="1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соати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келгани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таъкидланди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борада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жамоатчилик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фикри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жуда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муҳимлиги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қайд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этилди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ru-RU" altLang="en-US" sz="2400" b="1" dirty="0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en-US" sz="2400" b="1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Мутасаддиларга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тез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фурсатда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ушбу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қонун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лойиҳасини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жамоатчилик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муҳокамасига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қўйиб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1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апрелгача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киритиш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топширилди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Ноқонуний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бойлик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орттириш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учун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жавобгарлик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масаласини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ҳам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ўйлаб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кўриш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зарурлиги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таъкидланди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Қонунчиликка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ноқонуний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бойлик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орттириш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ҳақида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модда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киритиш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таклиф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қилинди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Яъни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давлат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хизматчиси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декларация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қилган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даромадига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мос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келмайдиган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мол</a:t>
            </a:r>
            <a:r>
              <a:rPr lang="en-US" altLang="ru-RU" sz="2400" b="1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мулкини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қаердан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олганини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исботлаши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керак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бўлади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ru-RU" alt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ru-RU" alt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Президентимиз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Миллий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кенгашни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парламентнинг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коррупцияга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қарши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курашиш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қўмиталарини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борада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халқаро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андозаларга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мос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таклифларни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ишлаб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чиқишга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чақирди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ru-RU" altLang="en-US" sz="2400" b="1" dirty="0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en-US" sz="2400" b="1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Ҳозирги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технологиялар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даврида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коррупциянинг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янги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рақамли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кўринишлари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пайдо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бўлмоқда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</a:p>
          <a:p>
            <a:pPr algn="just"/>
            <a:endParaRPr lang="en-US" altLang="ru-RU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523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EAD114-750A-4F0A-8E5C-FE36736F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40317" y="400593"/>
            <a:ext cx="3932767" cy="2786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3D3FD-76B6-4831-A81C-8C2950DB9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5060" y="226423"/>
            <a:ext cx="5212139" cy="6426926"/>
          </a:xfrm>
        </p:spPr>
        <p:txBody>
          <a:bodyPr/>
          <a:lstStyle/>
          <a:p>
            <a:pPr algn="just"/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Шу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боис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янги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ўқув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йилидан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Ички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Ҳуқуқни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муҳофаза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қилиш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академияларида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йўналишда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мутахассис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тайёрлаш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бошланади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ru-RU" altLang="en-US" sz="1600" b="1" dirty="0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Лекин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бундай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турдаги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жиноятларни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аниқлаш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олдини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олишда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фақатгина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замонавий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кадрларни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ўзи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етарли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эмаслиги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қайд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этилди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Халқаро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тажрибани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ўрганиб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киберкоррупцияга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қарши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самарали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курашиш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мустаҳкам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ҳуқуқий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база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яратиш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зарурлиги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таъкидланди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Мансабдорлик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маиший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коррупция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омилларини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таҳлил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қилиш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уларни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олдини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олиш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илмий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асосланган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таклифлар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ишлаб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чиқиб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амалиётга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жорий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қилиш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зарурлиги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қайд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этилди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Давлатимиз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раҳбари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суд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тизимида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коррупциявий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хавф</a:t>
            </a:r>
            <a:r>
              <a:rPr lang="en-US" altLang="ru-RU" sz="1600" b="1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хатарларни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олдини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олиш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одил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судлов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сифати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самарадорлигини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ошириш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доимо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диққат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марказида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бўлиши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зарурлигини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таъкидлади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Сўнгги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йилларда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судлар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мустақиллигини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таъминлаш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катта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ислоҳотлар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амалга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оширилди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Лекин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судьяларни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мажлисга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чақириш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уларга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ваколатига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кирмайдиган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вазифаларни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юклаш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ҳолатлари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ҳам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учраб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тургани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қайд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этилди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Шунингдек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айрим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идоралар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томонидан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судга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таъсир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ўтказишга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уринишлар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ҳали</a:t>
            </a:r>
            <a:r>
              <a:rPr lang="en-US" altLang="ru-RU" sz="1600" b="1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ҳануз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давом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этаётгани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кўрсатиб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ўтилди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ru-RU" altLang="en-US" sz="1600" b="1" dirty="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74608D-8B80-4B2D-A114-BBCB0C6D4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7" y="139337"/>
            <a:ext cx="4994426" cy="631807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219D6829-D4FE-4FEE-AE4E-9D62118FE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6426926" cy="68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18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58D1DAE-BEAA-4C15-A7B3-8B61D16C8F9A}"/>
              </a:ext>
            </a:extLst>
          </p:cNvPr>
          <p:cNvSpPr/>
          <p:nvPr/>
        </p:nvSpPr>
        <p:spPr>
          <a:xfrm>
            <a:off x="687977" y="243841"/>
            <a:ext cx="11025051" cy="1246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z-Cyrl-UZ" altLang="ru-RU" sz="2400" b="1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“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Барча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раҳбарларни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қатъий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огоҳлантираман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uz-Cyrl-UZ" altLang="en-US" sz="2400" b="1" dirty="0">
                <a:latin typeface="Times New Roman" panose="02020603050405020304" charset="0"/>
                <a:cs typeface="Times New Roman" panose="02020603050405020304" charset="0"/>
              </a:rPr>
              <a:t>Ҳар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қандай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аралашиш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одил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судловга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соя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солиш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деб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баҳоланади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сўров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ҳам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жавобгарлик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ҳам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қаттиқ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бўлади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”,-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деди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Президент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just"/>
            <a:r>
              <a:rPr lang="uz-Cyrl-UZ" altLang="en-US" sz="2400" b="1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Одил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судловни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амалга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оширишда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адвокатлар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ўрни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жуда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муҳим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борада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адвокатларга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ҳимоясидаги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фуқарога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ўз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вақтида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ҳуқуқий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ёрдам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кўрсата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олишлари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учун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имконият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яратиш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кераклиги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қайд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этилди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2400" b="1" dirty="0">
                <a:latin typeface="Times New Roman" panose="02020603050405020304" charset="0"/>
                <a:cs typeface="Times New Roman" panose="02020603050405020304" charset="0"/>
              </a:rPr>
              <a:t> 	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Мутасаддиларга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уч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ичида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сифатли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юридик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ёрдам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кўрсатилишида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адвокатлар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фаолиятига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тўсқинлик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қилаётган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омилларни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бартараф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этиш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қонун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лойиҳасини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киритиш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топширилди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just"/>
            <a:r>
              <a:rPr lang="uz-Cyrl-UZ" altLang="en-US" sz="2400" b="1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Ҳозирда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қонунчиликда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коррупциявий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жиноятларнинг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аниқ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рўйхати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йўқлигига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эътибор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қаратилди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Парламент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тасдиқлаган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қонунда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асосан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жазони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кучайтиришни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ўзи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чекланиб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қолингани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коррупцияни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олдини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олиш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одамларимизни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бунга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тоқатсизлик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руҳида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тарбиялаш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профилактика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механизмларини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яратиш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жиноятни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фош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этишга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ёрдам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берганларни</a:t>
            </a:r>
            <a:r>
              <a:rPr lang="" altLang="en-US" sz="2400" b="1" dirty="0">
                <a:latin typeface="Times New Roman" panose="02020603050405020304" charset="0"/>
                <a:cs typeface="Times New Roman" panose="02020603050405020304" charset="0"/>
              </a:rPr>
              <a:t> 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рағбатлантириш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каби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масалалар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акс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этмагани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кўрсатиб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ўтилди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Шунинг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учун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Президент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қонунни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қайта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ишлаш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учун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қайтаришини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айтди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uz-Cyrl-UZ" altLang="ru-RU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uz-Cyrl-UZ" altLang="en-US" sz="2400" b="1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  <a:endParaRPr lang="en-US" altLang="ru-RU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504D62-E57D-417E-980D-08C70253F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4789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2FE20A-EB2F-4C9E-BEE1-EF025EF69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9245" y="95795"/>
            <a:ext cx="6130835" cy="6566262"/>
          </a:xfrm>
        </p:spPr>
        <p:txBody>
          <a:bodyPr/>
          <a:lstStyle/>
          <a:p>
            <a:pPr algn="just"/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Мисол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учун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Швейцария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Австрия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Германия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Россия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Озарбайжон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қонунчилигида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давлат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харидлари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йирик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бизнес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лойиҳалар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параметрларини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олдиндан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сиздириб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инсайдерлик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),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даромад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олганлик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ҳам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жиноий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даромадларни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легаллаштириш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деб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баҳоланади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“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Ислоҳотларимиз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натижадорлиги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аввало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садоқатли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фидойи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коррупцияга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тоқатсиз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янги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авлодга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бевосита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боғлиқ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фикри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тоза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ёш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авлодни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тарбиялаш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устувор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вазифага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айланиши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шарт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”,-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деди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Президент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uz-Cyrl-UZ" altLang="ru-RU" sz="16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Шу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мақсадда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мактаб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директорлари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“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Тарбия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”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фани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доирасида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ўғил</a:t>
            </a:r>
            <a:r>
              <a:rPr lang="en-US" altLang="ru-RU" sz="1600" b="1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қизларимизга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ҳалоллик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бировни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ҳақига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хиёнат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қилмаслик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каби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эзгу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ғояларни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содда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тилда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тушунтириб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бориши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кераклиги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таъкидланди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Ректорлар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эса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талаба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ёшларнинг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коррупцияга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қарши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лойиҳалари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стартап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инновацион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ташаббусларини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қўллаб</a:t>
            </a:r>
            <a:r>
              <a:rPr lang="en-US" altLang="ru-RU" sz="1600" b="1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қувватлаш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тизимини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йўлга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қўйиши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зарур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Умуман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“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коррупция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–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келажакка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таҳдид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”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деган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ғоя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асосида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Янги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Ўзбекистон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ёшлари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қалбидан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жой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оладиган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тизим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яратилса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айни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муддао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бўлиши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таъкидланди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16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>
                <a:latin typeface="Times New Roman" panose="02020603050405020304" charset="0"/>
                <a:cs typeface="Times New Roman" panose="02020603050405020304" charset="0"/>
              </a:rPr>
              <a:t>Президентимиз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жамоатчилик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вакиллари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нодавлат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ташкилотларига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мурожаат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қилди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.“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Коррупцияга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қарши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кураш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–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умуммиллий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вазифа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ватанпарвар</a:t>
            </a:r>
            <a:r>
              <a:rPr lang="ru-RU" altLang="en-US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юртдошимизнинг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виждон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ишидир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Умуман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жараёндан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ҳеч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ким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четда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турмаслиги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керак</a:t>
            </a:r>
            <a:r>
              <a:rPr lang="en-US" altLang="ru-RU" sz="1600" b="1" dirty="0" err="1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Шу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боис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коррупцияга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нисбатан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муросасиз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бўлиш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учун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янада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кўпроқ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шароит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яратиб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бунга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кенг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жамоатчиликни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жалб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қилишимиз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зарур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endParaRPr lang="ru-RU" sz="16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83E0FB-C980-4708-BBF5-3843CBBB00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0" y="95793"/>
            <a:ext cx="5355771" cy="656626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Изображение 1">
            <a:extLst>
              <a:ext uri="{FF2B5EF4-FFF2-40B4-BE49-F238E27FC236}">
                <a16:creationId xmlns:a16="http://schemas.microsoft.com/office/drawing/2014/main" id="{526F53FD-95F4-4DB6-831F-5DF41BA8C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35"/>
            <a:ext cx="5939244" cy="68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54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3895B50-A418-4D26-B058-BFF4904B1F77}"/>
              </a:ext>
            </a:extLst>
          </p:cNvPr>
          <p:cNvSpPr/>
          <p:nvPr/>
        </p:nvSpPr>
        <p:spPr>
          <a:xfrm>
            <a:off x="653143" y="474345"/>
            <a:ext cx="11181806" cy="849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z-Cyrl-UZ" altLang="en-US" sz="2400" b="1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Аввало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нодавлат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ташкилотлар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фаоллигини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ошириш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лозим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–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энг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тўғри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йўл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”, -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деди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давлатимиз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раҳбари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ru-RU" altLang="en-US" sz="2400" b="1" dirty="0"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en-US" altLang="en-US" sz="2400" b="1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Парламент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нодавлат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ташкилотлар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яқин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ҳамкорликни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йўлга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қўйиб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уларнинг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имкониятларидан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кенг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фойдаланиши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мақсадга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мувофиқ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экани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таъкидланди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Масалан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Коррупцияга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қарши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курашиш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конвенция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талабларини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мониторинг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қилишга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нодавлат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ташкилотлар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жалб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қилинса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катта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самара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беришига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ишонч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билдирилди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Ушбу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мақсадлар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учун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янги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лойиҳаларни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қўллаб</a:t>
            </a:r>
            <a:r>
              <a:rPr lang="en-US" altLang="ru-RU" sz="2400" b="1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қувватлашга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йили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10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миллиард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сўмдан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ажратиб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борилади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ru-RU" altLang="en-US" sz="2400" b="1" dirty="0"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en-US" altLang="en-US" sz="2400" b="1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“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Коррупцияни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енгиш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учун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биринчи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навбатда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унинг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ортиқча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ҳашамат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дабдаба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деган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“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ўқ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илдизларини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”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қуритишимиз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шарт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Энг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ачинарлиси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бунга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таниқли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шахслар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бош</a:t>
            </a:r>
            <a:r>
              <a:rPr lang="en-US" altLang="ru-RU" sz="2400" b="1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қош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бўлаяпти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одамлар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уларга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тенглашаман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деб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ўзини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“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ўтга</a:t>
            </a:r>
            <a:r>
              <a:rPr lang="en-US" altLang="ru-RU" sz="2400" b="1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чўғга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”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ураяпти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борада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айрим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раҳбарлар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ўзининг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камтарона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турмуш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тарзи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барчага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намуна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бўлиш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ўрнига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бундай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сохта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қадриятлар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асирига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айланиб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ноқонуний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даромад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топишга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интилаётгани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ҳам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бор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гап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”-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деди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Президент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altLang="ru-RU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4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E5E29-DB28-40B0-8D0F-243B25E3E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7852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2FF2C8-E974-42C5-96C7-89371A813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3086" y="165463"/>
            <a:ext cx="5860867" cy="6548846"/>
          </a:xfrm>
        </p:spPr>
        <p:txBody>
          <a:bodyPr/>
          <a:lstStyle/>
          <a:p>
            <a:pPr marL="0" indent="0" algn="just">
              <a:buNone/>
            </a:pPr>
            <a:r>
              <a:rPr lang="en-US" altLang="en-US" sz="1800" b="1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Шу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боис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давлатимиз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раҳбари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парламент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палаталари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маҳаллий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кенгашлар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жамоатчилик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вакиллари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маҳалла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раислари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нуронийларни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масалага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бош</a:t>
            </a:r>
            <a:r>
              <a:rPr lang="en-US" altLang="ru-RU" sz="1800" b="1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қош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бўлиб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аҳоли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орасида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тушунтириш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ишларини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кучайтиришга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чақирди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"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Коррупцияга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қарши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курашда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барчамиз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ягона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куч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бўлиб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ҳаракат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қилсак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албатта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янада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катта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ижобий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самарага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эришамиз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Шу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боис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маҳалла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фаоллари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нуронийлар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зиёлилар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ёзувчи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шоирлар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санъат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маданият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ходимлари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тадбиркорлар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таниқли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шахслар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раҳбарлар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депутат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сенаторлар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–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умуман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бутун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жамоатчилик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бирлашиб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коррупцияга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“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жамият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танасидаги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саратон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”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сифатида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қараши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керак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ru-RU" altLang="en-US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Бугун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сизлар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бирга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белгилаб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олинган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барча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вазифалар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айнан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ана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шундай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руҳда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ишлаб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аниқ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натижага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эришишга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қаратилган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Сизлар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ҳақиқат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талабни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чуқур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англаб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уларни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амалга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оширишда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алоҳида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жонбозлик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кўрсатасиз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барчага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намуна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бўласиз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деб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ишонаман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",-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деди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Президент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Шавкат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Мирзиёев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сўзининг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якунида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Йиғилишда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парламент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аъзолари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турли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соҳа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ҳудудлар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вакилларининг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фикр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таклифлари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мутасаддиларнинг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ҳисоботлари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тингланди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A0E417-6EDD-4983-8FD7-28A8B7556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7" y="296091"/>
            <a:ext cx="5168598" cy="64182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Изображение 1">
            <a:extLst>
              <a:ext uri="{FF2B5EF4-FFF2-40B4-BE49-F238E27FC236}">
                <a16:creationId xmlns:a16="http://schemas.microsoft.com/office/drawing/2014/main" id="{10896469-4761-4499-B54A-66BA7B7AD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635"/>
            <a:ext cx="6095365" cy="685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45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635" y="635"/>
            <a:ext cx="10635615" cy="68567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US" sz="2400" b="1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  <a:endParaRPr lang="uz-Cyrl-UZ" altLang="en-US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uz-Cyrl-UZ" altLang="en-US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uz-Cyrl-UZ" altLang="en-US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uz-Cyrl-UZ" altLang="en-US" sz="2400" b="1" dirty="0">
                <a:latin typeface="Times New Roman" panose="02020603050405020304" charset="0"/>
                <a:cs typeface="Times New Roman" panose="02020603050405020304" charset="0"/>
              </a:rPr>
              <a:t>				</a:t>
            </a:r>
          </a:p>
          <a:p>
            <a:r>
              <a:rPr lang="uz-Cyrl-UZ" altLang="en-US" sz="2400" b="1" dirty="0">
                <a:latin typeface="Times New Roman" panose="02020603050405020304" charset="0"/>
                <a:cs typeface="Times New Roman" panose="02020603050405020304" charset="0"/>
              </a:rPr>
              <a:t>			</a:t>
            </a:r>
          </a:p>
          <a:p>
            <a:r>
              <a:rPr lang="uz-Cyrl-UZ" altLang="en-US" sz="2400" b="1" dirty="0">
                <a:latin typeface="Times New Roman" panose="02020603050405020304" charset="0"/>
                <a:cs typeface="Times New Roman" panose="02020603050405020304" charset="0"/>
              </a:rPr>
              <a:t>			</a:t>
            </a:r>
          </a:p>
          <a:p>
            <a:r>
              <a:rPr lang="uz-Cyrl-UZ" altLang="en-US" sz="2400" b="1" dirty="0">
                <a:latin typeface="Times New Roman" panose="02020603050405020304" charset="0"/>
                <a:cs typeface="Times New Roman" panose="02020603050405020304" charset="0"/>
              </a:rPr>
              <a:t>		</a:t>
            </a:r>
            <a:r>
              <a:rPr lang="uz-Cyrl-UZ" altLang="en-US" sz="3600" b="1" dirty="0">
                <a:latin typeface="Times New Roman" panose="02020603050405020304" charset="0"/>
                <a:cs typeface="Times New Roman" panose="02020603050405020304" charset="0"/>
              </a:rPr>
              <a:t>ЭЪТИБОРИНГИЗ УЧУН РАХМАТ !</a:t>
            </a:r>
            <a:endParaRPr lang="en-US" altLang="ru-RU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2A656D5-6A98-46BC-8778-E950DF46B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2489" y="300446"/>
            <a:ext cx="6052460" cy="6387737"/>
          </a:xfrm>
        </p:spPr>
        <p:txBody>
          <a:bodyPr/>
          <a:lstStyle/>
          <a:p>
            <a:pPr lvl="2" algn="just"/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Президент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Шавкат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Мирзиёев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раислигида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коррупциянинг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олдини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олиш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ишлар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натижадорлиги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келгусидаги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устувор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вазифаларга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бағишланган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кенгайтирилган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йиғилиш</a:t>
            </a:r>
            <a:r>
              <a:rPr lang="uz-Cyrl-UZ" altLang="en-US" sz="1800" b="1" dirty="0">
                <a:latin typeface="Times New Roman" panose="02020603050405020304" charset="0"/>
                <a:cs typeface="Times New Roman" panose="02020603050405020304" charset="0"/>
              </a:rPr>
              <a:t> бўлиб ўтди.</a:t>
            </a:r>
            <a:endParaRPr lang="en-US" altLang="en-US" sz="1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lvl="2" algn="just"/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Давлатимиз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раҳбари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сўзининг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аввалида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ислоҳотлар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ҳал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қилувчи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босқичга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кираётган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ҳозирги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вақтда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юртимизда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коррупциядан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холи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муҳит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яратиш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ишларга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баҳо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бериб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келгуси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вазифаларни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аниқ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белгилаб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олиш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зарурлигини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таъкидлади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lvl="2" algn="just"/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“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Ислоҳотлар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йўлидаги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энг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катта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тўсиқ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ғов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–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коррупциядир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Буни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дунё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тажрибаси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ҳам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тўлиқ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тасдиқлайди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Коррупция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оқибатида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жаҳон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иқтисодиёти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йилига</a:t>
            </a:r>
            <a:r>
              <a:rPr lang="uz-Cyrl-UZ" altLang="en-US" sz="1800" b="1" dirty="0">
                <a:latin typeface="Times New Roman" panose="02020603050405020304" charset="0"/>
                <a:cs typeface="Times New Roman" panose="02020603050405020304" charset="0"/>
              </a:rPr>
              <a:t>                       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3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триллион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доллар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зарар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кўраётгани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глобал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хавф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эканидан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далолат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lvl="2" algn="just"/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Коррупция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шундай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ёвуз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иллатки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>
                <a:latin typeface="Times New Roman" panose="02020603050405020304" charset="0"/>
                <a:cs typeface="Times New Roman" panose="02020603050405020304" charset="0"/>
              </a:rPr>
              <a:t>у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халқнинг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давлатга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Конституция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қонунларга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ишончига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путур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етказади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барқарор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ривожланиш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хавфсизлик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учун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жиддий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таҳдидга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айланади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”,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деди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dirty="0" err="1">
                <a:latin typeface="Times New Roman" panose="02020603050405020304" charset="0"/>
                <a:cs typeface="Times New Roman" panose="02020603050405020304" charset="0"/>
              </a:rPr>
              <a:t>Президент</a:t>
            </a:r>
            <a:r>
              <a:rPr lang="en-US" altLang="ru-RU" sz="18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lvl="1"/>
            <a:endParaRPr lang="en-US" altLang="ru-RU" sz="16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lvl="1"/>
            <a:endParaRPr lang="en-US" altLang="ru-RU" sz="16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lvl="1"/>
            <a:endParaRPr lang="en-US" altLang="ru-RU" sz="16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67A0F0-E95B-45C8-81AC-B816752E5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1494" y="766354"/>
            <a:ext cx="5010997" cy="5791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Замещающее содержимое 3">
            <a:extLst>
              <a:ext uri="{FF2B5EF4-FFF2-40B4-BE49-F238E27FC236}">
                <a16:creationId xmlns:a16="http://schemas.microsoft.com/office/drawing/2014/main" id="{2AA08213-8148-4CEF-9148-F2AEB83CA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806" y="300446"/>
            <a:ext cx="6052460" cy="619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09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635" y="635"/>
            <a:ext cx="10668635" cy="6857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uz-Cyrl-UZ" altLang="en-US" sz="2400" b="1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Парламент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палаталарида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масъул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қўмиталар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Коррупцияга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қарши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курашиш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миллий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кенгаш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агентлик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ташкил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қилинди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Энг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муҳими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жамиятда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коррупция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муаммосини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жамоатчилик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муҳокамасига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олиб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чиқадиган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очиқ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тизим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очиқ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муҳит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яратилгани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айниқса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оммавий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ахборот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воситаларининг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борадаги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ўрни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таъсири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ортиб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бораётгани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қайд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этилди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uz-Cyrl-UZ" altLang="ru-RU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uz-Cyrl-UZ" altLang="en-US" sz="2400" b="1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Илгари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мавзу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журналистлар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учун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мутлақо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ёпиқ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Ҳозирги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вақтда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мавжуд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ҳолат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очиқлик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шаффофлик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томонга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бутунлай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ўзгарди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Очиқлик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халқаро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рейтинглардаги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мамлакатимизнинг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ўрни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138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поғонага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яхшиланиб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Марказий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Осиёда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биринчи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дунёда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30-</a:t>
            </a:r>
            <a:r>
              <a:rPr lang="en-US" altLang="en-US" sz="2400" b="1" dirty="0">
                <a:latin typeface="Times New Roman" panose="02020603050405020304" charset="0"/>
                <a:cs typeface="Times New Roman" panose="02020603050405020304" charset="0"/>
              </a:rPr>
              <a:t>ўринга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кўтарилди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2400" b="1" dirty="0">
                <a:latin typeface="Times New Roman" panose="02020603050405020304" charset="0"/>
                <a:cs typeface="Times New Roman" panose="02020603050405020304" charset="0"/>
              </a:rPr>
              <a:t>   	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“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Такрор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такрор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айтаман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биз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очиқлик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сиёсатини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сўз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эркинлиги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ғояларини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ҳаётга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татбиқ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этишда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ҳамиша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қатъий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бўламиз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!”-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деди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давлатимиз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раҳбари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Президент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борада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қилинган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ишларга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баъзи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мисолларни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келтирди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Коррупцияни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таг</a:t>
            </a:r>
            <a:r>
              <a:rPr lang="en-US" altLang="ru-RU" sz="2400" b="1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томири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қуритиш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учун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аввало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инсон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омили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қоғозбозликни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камайтиришга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алоҳида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эътибор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қаратилмоқда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0D6D2-174E-43DA-9056-327C04E25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40318" y="411480"/>
            <a:ext cx="997192" cy="457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55AF68-C411-47C6-9FE1-656A87C89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589" y="313509"/>
            <a:ext cx="5651862" cy="6418216"/>
          </a:xfrm>
        </p:spPr>
        <p:txBody>
          <a:bodyPr/>
          <a:lstStyle/>
          <a:p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Президент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борада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қилинган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ишларга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баъзи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мисолларни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келтирди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ru-RU" altLang="en-US" sz="1600" b="1" dirty="0">
                <a:latin typeface="Times New Roman" panose="02020603050405020304" charset="0"/>
                <a:cs typeface="Times New Roman" panose="02020603050405020304" charset="0"/>
              </a:rPr>
              <a:t>       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Коррупцияни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таг</a:t>
            </a:r>
            <a:r>
              <a:rPr lang="en-US" altLang="ru-RU" sz="1600" b="1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томири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қуритиш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учун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аввало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инсон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омили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қоғозбозликни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камайтиришга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алоҳида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эътибор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қаратилмоқда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Масалан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аҳолига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ер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бериш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жараёнида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фуқаролари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ҳоким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ўнга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яқин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идоралар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ўртасида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сарсон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бўлиб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юрарди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Умуман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соҳа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коррупция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“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ўчоғи</a:t>
            </a:r>
            <a:r>
              <a:rPr lang="en-US" altLang="ru-RU" sz="1600" b="1" dirty="0" err="1">
                <a:latin typeface="Times New Roman" panose="02020603050405020304" charset="0"/>
                <a:cs typeface="Times New Roman" panose="02020603050405020304" charset="0"/>
              </a:rPr>
              <a:t>”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айланган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Ерни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ҳоким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қарори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ажратишдан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тўлиқ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воз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кечилиб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аукцион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тизимига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ўтилгани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натижасида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тизим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халқчил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бўлди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Давлат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харидлари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қонун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қабул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қилингани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танлов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тендер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рақамлашиб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соғлом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рақобат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бўлгани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учун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ўтган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йили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14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триллион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сўм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бюджет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маблағи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тежалди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Одамлар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кредит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олиш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учун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кўплаб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тўсиқ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ғовларни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енгиб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ўтиши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керак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Натижада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олдин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шуғулланган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минглаб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банкирлар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энди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маҳаллага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тушиб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одамларга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лойиҳа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кредит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таклиф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қилиб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мижозини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кўпайтириш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устида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ишлаяпти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Одамлар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боласини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мактаб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ёки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боғчага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жойлаштиришда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сарсон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бўлган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ишини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“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бошқа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йўллар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”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ҳал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қилишга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тўғри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келган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Ўтган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даврда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макт</a:t>
            </a:r>
            <a:r>
              <a:rPr lang="uz-Cyrl-UZ" altLang="en-US" sz="1600" b="1" dirty="0">
                <a:latin typeface="Times New Roman" panose="02020603050405020304" charset="0"/>
                <a:cs typeface="Times New Roman" panose="02020603050405020304" charset="0"/>
              </a:rPr>
              <a:t>қ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абгача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мактаб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таълими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тизимида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10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ортиқ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хизмат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турлари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тўлиқ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электрон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шаклга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ўтказилди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Ушбу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соҳада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мурожаатлар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сони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2,5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каррага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камайди</a:t>
            </a:r>
            <a:endParaRPr lang="en-US" altLang="ru-RU" sz="16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7F5ED5-B62D-4675-8487-92496A511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7" y="1088571"/>
            <a:ext cx="4994425" cy="478041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E82679-5E36-4937-A210-B06182225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3" y="243840"/>
            <a:ext cx="6487885" cy="648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34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-635" y="-1270"/>
            <a:ext cx="10606405" cy="6859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ru-RU" altLang="en-US" sz="2400" b="1" dirty="0">
                <a:latin typeface="Times New Roman" panose="02020603050405020304" charset="0"/>
                <a:cs typeface="Times New Roman" panose="02020603050405020304" charset="0"/>
              </a:rPr>
              <a:t>  	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Олий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таълимда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35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турдаги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ҳужжатларни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инсон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омилисиз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олишга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ўтилгани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учун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соҳадаги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мурожаатлар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2,2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баравар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камайди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Йўл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ҳаракати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хавфсизлиги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инспекторлари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боди</a:t>
            </a:r>
            <a:r>
              <a:rPr lang="en-US" altLang="ru-RU" sz="2400" b="1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камера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хизмат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ўтаётгани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авторақамлар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аукционда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сотилаётгани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“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қўл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радари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”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қоғоз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баённома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тузиш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бекор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қилингани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учун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коррупция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омиллари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кескин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камайди</a:t>
            </a:r>
            <a:r>
              <a:rPr lang="en-US" altLang="ru-RU" sz="2400" b="1" dirty="0" err="1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Аҳоли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тадбиркорларга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“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халқ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хизматидаги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давлат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”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тамойили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асосида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хизмат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кўрсатиш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йўлга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қўйилди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Хусусан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120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турдаги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ҳужжатларни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талаб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қилиш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160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ортиқ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лицензия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рухсатномалар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бекор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қилинди</a:t>
            </a:r>
            <a:r>
              <a:rPr lang="en-US" altLang="ru-RU" sz="2400" b="1" dirty="0" err="1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Натижада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200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мингга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яқин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янги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тадбиркорлар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бозорга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кириб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келди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Чет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2400" b="1" dirty="0">
                <a:latin typeface="Times New Roman" panose="02020603050405020304" charset="0"/>
                <a:cs typeface="Times New Roman" panose="02020603050405020304" charset="0"/>
              </a:rPr>
              <a:t>эл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иштирокидаги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корхоналар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қарийб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5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карра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ошиб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23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мингга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яқинлашди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ru-RU" altLang="en-US" sz="2400" b="1" dirty="0">
                <a:latin typeface="Times New Roman" panose="02020603050405020304" charset="0"/>
                <a:cs typeface="Times New Roman" panose="02020603050405020304" charset="0"/>
              </a:rPr>
              <a:t>          </a:t>
            </a:r>
          </a:p>
          <a:p>
            <a:pPr algn="just"/>
            <a:r>
              <a:rPr lang="ru-RU" altLang="en-US" sz="2400" b="1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Электрон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давлат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хизматлари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сони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15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карра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ортиб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721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етди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улардан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фойдаланувчилар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эса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11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миллиондан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ошди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.“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Олдинги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25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йил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давомида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тушунчалар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бизга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ёт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Кўриб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кўрмасликка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олинарди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Буларни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ҳеч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бири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ўзидан</a:t>
            </a:r>
            <a:r>
              <a:rPr lang="en-US" altLang="ru-RU" sz="2400" b="1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ўзи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бўлгани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йўқ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Ҳаммасига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машаққатли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меҳнатимиз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эришдик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ru-RU" altLang="en-US" sz="2400" b="1" dirty="0">
                <a:latin typeface="Times New Roman" panose="02020603050405020304" charset="0"/>
                <a:cs typeface="Times New Roman" panose="02020603050405020304" charset="0"/>
              </a:rPr>
              <a:t>   	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Энг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муҳими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–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буларнинг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ҳисобига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аҳоли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тадбиркорлар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хорижий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ҳамкорларимизларнинг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ислоҳотларимизга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ишончи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мустаҳкамланди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0219E3-AE18-4031-A78C-0C485436E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DC33B2-CFD6-4C94-990B-F00C0840C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243841"/>
            <a:ext cx="5834744" cy="6383382"/>
          </a:xfrm>
        </p:spPr>
        <p:txBody>
          <a:bodyPr/>
          <a:lstStyle/>
          <a:p>
            <a:pPr algn="just"/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Сўнгги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етти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йилда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120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миллиард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доллардан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ортиқ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инвестиция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киргани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иқтисодиётимиз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карра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ўсиб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ўтган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йили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115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миллиард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долларга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етгани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бунинг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яққол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исботи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эмасми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?”-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деди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Президент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“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Барчамиз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яхши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тушунамиз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коррупцияга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қарши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кураш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жараёни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ҳеч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қачон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аниқ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муддат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чекланмайди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Ушбу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масалада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фақат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давлатнинг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саъй</a:t>
            </a:r>
            <a:r>
              <a:rPr lang="en-US" altLang="ru-RU" sz="1600" b="1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ҳаракати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кутилган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натижага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эришиб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бўлмайди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–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бутун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жамиятимизнинг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” -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деди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Президент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Кадрларда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фидойилик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иллатларга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қарши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курашишда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ҳамжиҳатлик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етишмаётгани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борадаги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энг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катта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камчилик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сифатида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кўрсатиб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ўтилди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Мамлакатимиздаги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тинчлик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барқарорликни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қадрлаш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кечаги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кун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бугунги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кунни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фарқини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яхши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тушуниш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маҳаллада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тўй</a:t>
            </a:r>
            <a:r>
              <a:rPr lang="en-US" altLang="ru-RU" sz="1600" b="1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маракада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ортиқча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исрофгарчиликка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йўл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қўймаслик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ҳалоллик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шукроналик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ҳаёт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кечиришни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тушунтириш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ишлари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жамиятимизда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яхши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тажрибалар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етишмаслиги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қайд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этилди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Давлатимиз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раҳбари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борада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турган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энг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муҳим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вазифаларга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тўхталиб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ўтди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ru-RU" altLang="en-US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Ҳуқуқ</a:t>
            </a:r>
            <a:r>
              <a:rPr lang="en-US" altLang="ru-RU" sz="1600" b="1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тартибот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идоралари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асосан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коррупцияни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аниқлаш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жазолаш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ишлаб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коррупциявий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омилларни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таг</a:t>
            </a:r>
            <a:r>
              <a:rPr lang="en-US" altLang="ru-RU" sz="1600" b="1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томири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йўқотадиган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превентив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чораларни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эътиборсиз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қолдираётгани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қайд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этилди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endParaRPr lang="en-US" altLang="ru-RU" sz="16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sz="16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FDDBBB-655D-4E69-B3D2-13537A21D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7" y="243841"/>
            <a:ext cx="4959592" cy="632242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DD8EFD-44C4-44CE-8C74-678F97A7E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243841"/>
            <a:ext cx="5956027" cy="661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73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635" y="635"/>
            <a:ext cx="10595610" cy="6857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ru-RU" altLang="en-US" sz="2400" b="1" dirty="0">
                <a:latin typeface="Times New Roman" panose="02020603050405020304" charset="0"/>
                <a:cs typeface="Times New Roman" panose="02020603050405020304" charset="0"/>
              </a:rPr>
              <a:t>      	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Коррупцияни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олдини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олиш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омиллари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ишлаш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учун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117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вазирлик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идорадаги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“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коррупцияга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қарши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ички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назорат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”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тузилмаларида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1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минг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285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ходим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ишламоқда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Лекин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коррупциявий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омилларни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бартараф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этишда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уларнинг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ўрни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ҳам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масъулияти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ҳам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сезилмаётгани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қайд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этилди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йили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бизнес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муҳитини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яхшилаш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инвестиция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жалб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қилиш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янги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ўринлари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яратишда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бюрократия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тўсиқларга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барҳам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бериш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ўнлаб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қарорлар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қабул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қилинмоқда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Масалан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6,5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минг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турдаги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маҳсулотни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ишлаб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чиқариш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олиб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киришда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тадбиркорларга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мувофиқликни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баҳолаш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мажбурияти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юкланган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Шундан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3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минг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700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турдаги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товар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бир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партияга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алоҳида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сертификат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олиш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шарт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Шундай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рўйхатлар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санитария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карантин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ветеринария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идораларида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ҳам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бор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Божхона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эса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рўйхатларни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ҳаммаси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ишлайди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ru-RU" altLang="en-US" sz="2400" b="1" dirty="0">
                <a:latin typeface="Times New Roman" panose="02020603050405020304" charset="0"/>
                <a:cs typeface="Times New Roman" panose="02020603050405020304" charset="0"/>
              </a:rPr>
              <a:t>  	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Тадбиркорларни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қийнаб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коррупцияга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омил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бўлаётган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бундай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рўйхатларни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қисқартириш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бўйича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идораларнинг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комплаенс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ходимлари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ҳеч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қандай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таклиф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latin typeface="Times New Roman" panose="02020603050405020304" charset="0"/>
                <a:cs typeface="Times New Roman" panose="02020603050405020304" charset="0"/>
              </a:rPr>
              <a:t>бермаган</a:t>
            </a:r>
            <a:r>
              <a:rPr lang="en-US" altLang="ru-RU" sz="2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ru-RU" altLang="en-US" sz="2400" b="1" dirty="0">
                <a:latin typeface="Times New Roman" panose="02020603050405020304" charset="0"/>
                <a:cs typeface="Times New Roman" panose="02020603050405020304" charset="0"/>
              </a:rPr>
              <a:t>    	</a:t>
            </a:r>
            <a:endParaRPr lang="en-US" altLang="ru-RU" sz="2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BC7922-AFE7-470E-BA9C-A7CCBBAEB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FD116A-F9F3-4DDB-9BB2-3D35AD4A7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5966" y="243840"/>
            <a:ext cx="5625736" cy="6487885"/>
          </a:xfrm>
        </p:spPr>
        <p:txBody>
          <a:bodyPr/>
          <a:lstStyle/>
          <a:p>
            <a:pPr algn="just"/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Президент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топшириғи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инвестиция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дастурлари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устидан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назорат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кучайтирилганидан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кейин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ўтган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йилни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ўзида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3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триллион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сўм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иқтисод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бўлди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Ёки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соғлиқни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сақлаш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тизимида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“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Ситуацион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марказ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”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туширилгани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ҳисобига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2024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йилда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1,2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триллион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сўмлик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мақсадсиз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харажатларнинг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олди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олинди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/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“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Лекин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нега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Президент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топшириқ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берганидан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кейин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бошланиши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керак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?”-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дея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савол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қўйди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давлатимиз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раҳбари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..</a:t>
            </a:r>
          </a:p>
          <a:p>
            <a:pPr algn="just"/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Бош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вазирга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117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вазирлик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идорадаги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“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коррупцияга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қарши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ички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назорат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”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тузилмалари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раҳбарларини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ишдан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олиш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уларнинг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ўрнига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ҳалол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фидойи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профессионал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кадрлардан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қўйиш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уларни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олдига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аниқ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вазифаларни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белгилаб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бериш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топширилди</a:t>
            </a:r>
            <a:r>
              <a:rPr lang="ru-RU" altLang="en-US" sz="16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Вазирликларнинг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ҳудудий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комплаенс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ходимларини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бевосита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вазирни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ўзи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қўйиши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ўзига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сиёсий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масъулият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олиб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бутун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тизимидаги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коррупция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учун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шахсан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жавоб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бериши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белгиланди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1600" b="1" dirty="0">
                <a:latin typeface="Times New Roman" panose="02020603050405020304" charset="0"/>
                <a:cs typeface="Times New Roman" panose="02020603050405020304" charset="0"/>
              </a:rPr>
              <a:t> 	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Агентликнинг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услуби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мутлақо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ўзгаради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Бунинг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учун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тажриба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тариқасида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5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та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идора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Соғлиқни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сақлаш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Қурилиш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Сув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хўжалиги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вазирликлари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“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Ўзбекнефтгаз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”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</a:t>
            </a:r>
            <a:r>
              <a:rPr lang="uz-Cyrl-UZ" altLang="en-US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“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Ўзсувтаъминот</a:t>
            </a:r>
            <a:r>
              <a:rPr lang="en-US" altLang="ru-RU" sz="1600" b="1" dirty="0" err="1">
                <a:latin typeface="Times New Roman" panose="02020603050405020304" charset="0"/>
                <a:cs typeface="Times New Roman" panose="02020603050405020304" charset="0"/>
              </a:rPr>
              <a:t>”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нинг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комплаенс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назорати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агентликка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ўтказилади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uz-Cyrl-UZ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Йил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якуни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билан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бу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вазирликларда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қанча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коррупциявий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омилларни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бартараф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қилгани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одамларга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қандай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енгилликлар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бўлгани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ҳақида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Миллий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кенгашда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ҳисобот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беради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endParaRPr lang="en-US" altLang="ru-RU" sz="16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5FF8B4-8EB0-4DC3-B2F5-8251DB0B7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6" y="243840"/>
            <a:ext cx="5464689" cy="64878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7">
            <a:extLst>
              <a:ext uri="{FF2B5EF4-FFF2-40B4-BE49-F238E27FC236}">
                <a16:creationId xmlns:a16="http://schemas.microsoft.com/office/drawing/2014/main" id="{9E69F928-F81B-482C-A327-AC17BD833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17" y="243840"/>
            <a:ext cx="6383383" cy="661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07988"/>
      </p:ext>
    </p:extLst>
  </p:cSld>
  <p:clrMapOvr>
    <a:masterClrMapping/>
  </p:clrMapOvr>
</p:sld>
</file>

<file path=ppt/theme/theme1.xml><?xml version="1.0" encoding="utf-8"?>
<a:theme xmlns:a="http://schemas.openxmlformats.org/drawingml/2006/main" name="1_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672</TotalTime>
  <Words>2979</Words>
  <Application>Microsoft Office PowerPoint</Application>
  <PresentationFormat>Широкоэкранный</PresentationFormat>
  <Paragraphs>130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微软雅黑</vt:lpstr>
      <vt:lpstr>Arial</vt:lpstr>
      <vt:lpstr>Calibri</vt:lpstr>
      <vt:lpstr>Times New Roman</vt:lpstr>
      <vt:lpstr>1_Blue Waves</vt:lpstr>
      <vt:lpstr>Президент Шавкат Мирзиёев раислигида коррупциянинг олдини олиш бўйича ишлар натижадорлиги ва келгусидаги устувор вазифаларга бағишланган кенгайтирилган йиғилиш юзасидан ўтказилган ўқув семинар. (маърузачи Ички аудит хизмати комплаенс назорати мутахассиси Т.Мамедов)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Tulkin Mamedov</cp:lastModifiedBy>
  <cp:revision>46</cp:revision>
  <cp:lastPrinted>2025-03-12T13:25:42Z</cp:lastPrinted>
  <dcterms:created xsi:type="dcterms:W3CDTF">2025-03-06T09:17:38Z</dcterms:created>
  <dcterms:modified xsi:type="dcterms:W3CDTF">2025-06-09T12:38:33Z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1049-12.2.0.20326</vt:lpwstr>
  </property>
  <property fmtid="{D5CDD505-2E9C-101B-9397-08002B2CF9AE}" pid="3" name="ICV">
    <vt:lpwstr>06100AE45F8D400AAF50D996028BA333_13</vt:lpwstr>
  </property>
</Properties>
</file>