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22"/>
  </p:notesMasterIdLst>
  <p:sldIdLst>
    <p:sldId id="319" r:id="rId2"/>
    <p:sldId id="258" r:id="rId3"/>
    <p:sldId id="256" r:id="rId4"/>
    <p:sldId id="521" r:id="rId5"/>
    <p:sldId id="826" r:id="rId6"/>
    <p:sldId id="835" r:id="rId7"/>
    <p:sldId id="831" r:id="rId8"/>
    <p:sldId id="263" r:id="rId9"/>
    <p:sldId id="829" r:id="rId10"/>
    <p:sldId id="836" r:id="rId11"/>
    <p:sldId id="291" r:id="rId12"/>
    <p:sldId id="806" r:id="rId13"/>
    <p:sldId id="833" r:id="rId14"/>
    <p:sldId id="840" r:id="rId15"/>
    <p:sldId id="841" r:id="rId16"/>
    <p:sldId id="834" r:id="rId17"/>
    <p:sldId id="289" r:id="rId18"/>
    <p:sldId id="270" r:id="rId19"/>
    <p:sldId id="842" r:id="rId20"/>
    <p:sldId id="843" r:id="rId21"/>
  </p:sldIdLst>
  <p:sldSz cx="9144000" cy="5143500" type="screen16x9"/>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E6AD0"/>
    <a:srgbClr val="2186F0"/>
    <a:srgbClr val="35D5DE"/>
    <a:srgbClr val="1863E0"/>
    <a:srgbClr val="B3B3B3"/>
    <a:srgbClr val="0F5B5D"/>
    <a:srgbClr val="35D6E4"/>
    <a:srgbClr val="33CFE5"/>
    <a:srgbClr val="2FBF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427C39-B14E-4E3E-88BB-CC8A302FCE53}">
  <a:tblStyle styleId="{8A427C39-B14E-4E3E-88BB-CC8A302FCE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0" autoAdjust="0"/>
    <p:restoredTop sz="94660"/>
  </p:normalViewPr>
  <p:slideViewPr>
    <p:cSldViewPr snapToGrid="0">
      <p:cViewPr varScale="1">
        <p:scale>
          <a:sx n="134" d="100"/>
          <a:sy n="134" d="100"/>
        </p:scale>
        <p:origin x="111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cc8cfa50e2_0_499: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cc8cfa50e2_0_499: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c8bcaa2a03_0_2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c8bcaa2a03_0_24: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918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c8cfa50e2_0_11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c8cfa50e2_0_114: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c8bcaa2a03_0_2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c8bcaa2a03_0_24: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769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cbf0d1b0ab_0_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cbf0d1b0ab_0_2: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81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cbf0d1b0ab_0_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cbf0d1b0ab_0_2: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6069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cc8cfa50e2_0_8: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cc8cfa50e2_0_8: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78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cc8cfa50e2_0_6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cc8cfa50e2_0_6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cbf0d1b0ab_0_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cbf0d1b0ab_0_2: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cbf0d1b0ab_0_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cbf0d1b0ab_0_2: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22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c863ae5e84_0_1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c863ae5e84_0_1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c863ae5e84_0_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c863ae5e84_0_0: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cc8cfa50e2_0_3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cc8cfa50e2_0_30: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7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cc8cfa50e2_0_62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cc8cfa50e2_0_62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39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c8bcaa2a03_0_2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c8bcaa2a03_0_24: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cc8cfa50e2_0_62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cc8cfa50e2_0_62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3524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cc8cfa50e2_0_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cc8cfa50e2_0_0: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cc8cfa50e2_0_52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cc8cfa50e2_0_524: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7870513" y="3869150"/>
            <a:ext cx="2765700" cy="276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8108649" y="4107286"/>
            <a:ext cx="2289300" cy="2289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8505753" y="4503562"/>
            <a:ext cx="1495500" cy="14964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1581150" y="-1580275"/>
            <a:ext cx="2943600" cy="2943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1327411" y="-1326536"/>
            <a:ext cx="2436300" cy="2436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904778" y="-905027"/>
            <a:ext cx="1591500" cy="15927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932450" y="4444400"/>
            <a:ext cx="1615200" cy="161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a:off x="1071728" y="4583678"/>
            <a:ext cx="1336800" cy="13368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03703" y="4815037"/>
            <a:ext cx="873300" cy="8739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6536525" y="-1117475"/>
            <a:ext cx="1829700" cy="182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6693914" y="-960086"/>
            <a:ext cx="1514700" cy="15147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6957099" y="-697754"/>
            <a:ext cx="989100" cy="9900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ctrTitle"/>
          </p:nvPr>
        </p:nvSpPr>
        <p:spPr>
          <a:xfrm>
            <a:off x="1746350" y="1570885"/>
            <a:ext cx="5697900" cy="1484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2" name="Google Shape;22;p2"/>
          <p:cNvSpPr txBox="1">
            <a:spLocks noGrp="1"/>
          </p:cNvSpPr>
          <p:nvPr>
            <p:ph type="subTitle" idx="1"/>
          </p:nvPr>
        </p:nvSpPr>
        <p:spPr>
          <a:xfrm>
            <a:off x="1750925" y="3178413"/>
            <a:ext cx="5697900" cy="39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 1">
  <p:cSld name="Title and two column 1">
    <p:spTree>
      <p:nvGrpSpPr>
        <p:cNvPr id="1" name="Shape 234"/>
        <p:cNvGrpSpPr/>
        <p:nvPr/>
      </p:nvGrpSpPr>
      <p:grpSpPr>
        <a:xfrm>
          <a:off x="0" y="0"/>
          <a:ext cx="0" cy="0"/>
          <a:chOff x="0" y="0"/>
          <a:chExt cx="0" cy="0"/>
        </a:xfrm>
      </p:grpSpPr>
      <p:sp>
        <p:nvSpPr>
          <p:cNvPr id="235" name="Google Shape;235;p22"/>
          <p:cNvSpPr/>
          <p:nvPr/>
        </p:nvSpPr>
        <p:spPr>
          <a:xfrm rot="5400000">
            <a:off x="6705600" y="-794600"/>
            <a:ext cx="3059700" cy="3059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p:nvPr/>
        </p:nvSpPr>
        <p:spPr>
          <a:xfrm rot="5400000">
            <a:off x="6969281" y="-531181"/>
            <a:ext cx="2532300" cy="2532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2"/>
          <p:cNvSpPr/>
          <p:nvPr/>
        </p:nvSpPr>
        <p:spPr>
          <a:xfrm rot="5400000">
            <a:off x="7408031" y="-92952"/>
            <a:ext cx="1654200" cy="16554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2"/>
          <p:cNvSpPr/>
          <p:nvPr/>
        </p:nvSpPr>
        <p:spPr>
          <a:xfrm rot="5400000">
            <a:off x="713225" y="3764550"/>
            <a:ext cx="2668500" cy="266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p:nvPr/>
        </p:nvSpPr>
        <p:spPr>
          <a:xfrm rot="5400000">
            <a:off x="943244" y="3994432"/>
            <a:ext cx="2208600" cy="22086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rot="5400000">
            <a:off x="1325872" y="4376572"/>
            <a:ext cx="1442700" cy="14439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txBox="1">
            <a:spLocks noGrp="1"/>
          </p:cNvSpPr>
          <p:nvPr>
            <p:ph type="subTitle" idx="1"/>
          </p:nvPr>
        </p:nvSpPr>
        <p:spPr>
          <a:xfrm>
            <a:off x="933550" y="2038763"/>
            <a:ext cx="2586300" cy="59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42" name="Google Shape;242;p22"/>
          <p:cNvSpPr txBox="1">
            <a:spLocks noGrp="1"/>
          </p:cNvSpPr>
          <p:nvPr>
            <p:ph type="subTitle" idx="2"/>
          </p:nvPr>
        </p:nvSpPr>
        <p:spPr>
          <a:xfrm>
            <a:off x="933550" y="1667988"/>
            <a:ext cx="25863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2000" b="1">
                <a:solidFill>
                  <a:schemeClr val="dk1"/>
                </a:solidFill>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43" name="Google Shape;243;p22"/>
          <p:cNvSpPr txBox="1">
            <a:spLocks noGrp="1"/>
          </p:cNvSpPr>
          <p:nvPr>
            <p:ph type="subTitle" idx="3"/>
          </p:nvPr>
        </p:nvSpPr>
        <p:spPr>
          <a:xfrm>
            <a:off x="5660200" y="3574000"/>
            <a:ext cx="2586300" cy="59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
        <p:nvSpPr>
          <p:cNvPr id="244" name="Google Shape;244;p22"/>
          <p:cNvSpPr txBox="1">
            <a:spLocks noGrp="1"/>
          </p:cNvSpPr>
          <p:nvPr>
            <p:ph type="subTitle" idx="4"/>
          </p:nvPr>
        </p:nvSpPr>
        <p:spPr>
          <a:xfrm>
            <a:off x="5660208" y="3203200"/>
            <a:ext cx="25863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2000" b="1">
                <a:solidFill>
                  <a:schemeClr val="dk1"/>
                </a:solidFill>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45" name="Google Shape;245;p22"/>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23253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7"/>
          <p:cNvSpPr/>
          <p:nvPr/>
        </p:nvSpPr>
        <p:spPr>
          <a:xfrm>
            <a:off x="7854200" y="4312450"/>
            <a:ext cx="1856100" cy="1856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8014074" y="4472324"/>
            <a:ext cx="1536300" cy="1536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8280256" y="4738458"/>
            <a:ext cx="1003500" cy="10041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8221588" y="-1240450"/>
            <a:ext cx="2404200" cy="240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8428683" y="-1033355"/>
            <a:ext cx="1989900" cy="19899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8773486" y="-688613"/>
            <a:ext cx="1299900" cy="13008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txBox="1">
            <a:spLocks noGrp="1"/>
          </p:cNvSpPr>
          <p:nvPr>
            <p:ph type="subTitle" idx="1"/>
          </p:nvPr>
        </p:nvSpPr>
        <p:spPr>
          <a:xfrm>
            <a:off x="713225" y="1582100"/>
            <a:ext cx="4696500" cy="255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Poppins"/>
              <a:buChar char="●"/>
              <a:defRPr/>
            </a:lvl1pPr>
            <a:lvl2pPr lvl="1" rtl="0">
              <a:lnSpc>
                <a:spcPct val="100000"/>
              </a:lnSpc>
              <a:spcBef>
                <a:spcPts val="0"/>
              </a:spcBef>
              <a:spcAft>
                <a:spcPts val="0"/>
              </a:spcAft>
              <a:buClr>
                <a:srgbClr val="184480"/>
              </a:buClr>
              <a:buSzPts val="1600"/>
              <a:buFont typeface="Poppins"/>
              <a:buChar char="○"/>
              <a:defRPr/>
            </a:lvl2pPr>
            <a:lvl3pPr lvl="2" rtl="0">
              <a:lnSpc>
                <a:spcPct val="100000"/>
              </a:lnSpc>
              <a:spcBef>
                <a:spcPts val="0"/>
              </a:spcBef>
              <a:spcAft>
                <a:spcPts val="0"/>
              </a:spcAft>
              <a:buClr>
                <a:srgbClr val="184480"/>
              </a:buClr>
              <a:buSzPts val="1600"/>
              <a:buFont typeface="Poppins"/>
              <a:buChar char="■"/>
              <a:defRPr/>
            </a:lvl3pPr>
            <a:lvl4pPr lvl="3" rtl="0">
              <a:lnSpc>
                <a:spcPct val="100000"/>
              </a:lnSpc>
              <a:spcBef>
                <a:spcPts val="0"/>
              </a:spcBef>
              <a:spcAft>
                <a:spcPts val="0"/>
              </a:spcAft>
              <a:buClr>
                <a:srgbClr val="184480"/>
              </a:buClr>
              <a:buSzPts val="1600"/>
              <a:buFont typeface="Poppins"/>
              <a:buChar char="●"/>
              <a:defRPr/>
            </a:lvl4pPr>
            <a:lvl5pPr lvl="4" rtl="0">
              <a:lnSpc>
                <a:spcPct val="100000"/>
              </a:lnSpc>
              <a:spcBef>
                <a:spcPts val="0"/>
              </a:spcBef>
              <a:spcAft>
                <a:spcPts val="0"/>
              </a:spcAft>
              <a:buClr>
                <a:srgbClr val="184480"/>
              </a:buClr>
              <a:buSzPts val="1600"/>
              <a:buFont typeface="Poppins"/>
              <a:buChar char="○"/>
              <a:defRPr/>
            </a:lvl5pPr>
            <a:lvl6pPr lvl="5" rtl="0">
              <a:lnSpc>
                <a:spcPct val="100000"/>
              </a:lnSpc>
              <a:spcBef>
                <a:spcPts val="0"/>
              </a:spcBef>
              <a:spcAft>
                <a:spcPts val="0"/>
              </a:spcAft>
              <a:buClr>
                <a:srgbClr val="184480"/>
              </a:buClr>
              <a:buSzPts val="1600"/>
              <a:buFont typeface="Poppins"/>
              <a:buChar char="■"/>
              <a:defRPr/>
            </a:lvl6pPr>
            <a:lvl7pPr lvl="6" rtl="0">
              <a:lnSpc>
                <a:spcPct val="100000"/>
              </a:lnSpc>
              <a:spcBef>
                <a:spcPts val="0"/>
              </a:spcBef>
              <a:spcAft>
                <a:spcPts val="0"/>
              </a:spcAft>
              <a:buClr>
                <a:srgbClr val="184480"/>
              </a:buClr>
              <a:buSzPts val="1600"/>
              <a:buFont typeface="Poppins"/>
              <a:buChar char="●"/>
              <a:defRPr/>
            </a:lvl7pPr>
            <a:lvl8pPr lvl="7" rtl="0">
              <a:lnSpc>
                <a:spcPct val="100000"/>
              </a:lnSpc>
              <a:spcBef>
                <a:spcPts val="0"/>
              </a:spcBef>
              <a:spcAft>
                <a:spcPts val="0"/>
              </a:spcAft>
              <a:buClr>
                <a:srgbClr val="184480"/>
              </a:buClr>
              <a:buSzPts val="1600"/>
              <a:buFont typeface="Poppins"/>
              <a:buChar char="○"/>
              <a:defRPr/>
            </a:lvl8pPr>
            <a:lvl9pPr lvl="8" rtl="0">
              <a:lnSpc>
                <a:spcPct val="100000"/>
              </a:lnSpc>
              <a:spcBef>
                <a:spcPts val="0"/>
              </a:spcBef>
              <a:spcAft>
                <a:spcPts val="0"/>
              </a:spcAft>
              <a:buClr>
                <a:srgbClr val="184480"/>
              </a:buClr>
              <a:buSzPts val="1600"/>
              <a:buFont typeface="Poppins"/>
              <a:buChar char="■"/>
              <a:defRPr/>
            </a:lvl9pPr>
          </a:lstStyle>
          <a:p>
            <a:endParaRPr/>
          </a:p>
        </p:txBody>
      </p:sp>
      <p:sp>
        <p:nvSpPr>
          <p:cNvPr id="81" name="Google Shape;81;p7"/>
          <p:cNvSpPr txBox="1">
            <a:spLocks noGrp="1"/>
          </p:cNvSpPr>
          <p:nvPr>
            <p:ph type="title"/>
          </p:nvPr>
        </p:nvSpPr>
        <p:spPr>
          <a:xfrm>
            <a:off x="713225" y="1017150"/>
            <a:ext cx="4696500" cy="518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4428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7"/>
        <p:cNvGrpSpPr/>
        <p:nvPr/>
      </p:nvGrpSpPr>
      <p:grpSpPr>
        <a:xfrm>
          <a:off x="0" y="0"/>
          <a:ext cx="0" cy="0"/>
          <a:chOff x="0" y="0"/>
          <a:chExt cx="0" cy="0"/>
        </a:xfrm>
      </p:grpSpPr>
      <p:sp>
        <p:nvSpPr>
          <p:cNvPr id="348" name="Google Shape;348;p29"/>
          <p:cNvSpPr/>
          <p:nvPr/>
        </p:nvSpPr>
        <p:spPr>
          <a:xfrm rot="5400000">
            <a:off x="2512537" y="3317988"/>
            <a:ext cx="4119000" cy="411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rot="5400000">
            <a:off x="2867494" y="3672831"/>
            <a:ext cx="3409200" cy="34092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rot="5400000">
            <a:off x="3458205" y="4262726"/>
            <a:ext cx="2226900" cy="22287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rot="5400000">
            <a:off x="7724200" y="-1195475"/>
            <a:ext cx="2668500" cy="266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rot="5400000">
            <a:off x="7954219" y="-965593"/>
            <a:ext cx="2208600" cy="22086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9"/>
          <p:cNvSpPr/>
          <p:nvPr/>
        </p:nvSpPr>
        <p:spPr>
          <a:xfrm rot="5400000">
            <a:off x="8336847" y="-583453"/>
            <a:ext cx="1442700" cy="14439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9"/>
          <p:cNvSpPr/>
          <p:nvPr/>
        </p:nvSpPr>
        <p:spPr>
          <a:xfrm rot="5400000">
            <a:off x="-1248350" y="-1195475"/>
            <a:ext cx="2668500" cy="266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9"/>
          <p:cNvSpPr/>
          <p:nvPr/>
        </p:nvSpPr>
        <p:spPr>
          <a:xfrm rot="5400000">
            <a:off x="-1018331" y="-965593"/>
            <a:ext cx="2208600" cy="22086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9"/>
          <p:cNvSpPr/>
          <p:nvPr/>
        </p:nvSpPr>
        <p:spPr>
          <a:xfrm rot="5400000">
            <a:off x="-635703" y="-583453"/>
            <a:ext cx="1442700" cy="14439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txBox="1">
            <a:spLocks noGrp="1"/>
          </p:cNvSpPr>
          <p:nvPr>
            <p:ph type="title" hasCustomPrompt="1"/>
          </p:nvPr>
        </p:nvSpPr>
        <p:spPr>
          <a:xfrm>
            <a:off x="2734563" y="1198108"/>
            <a:ext cx="3598500" cy="48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b="1"/>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358" name="Google Shape;358;p29"/>
          <p:cNvSpPr txBox="1">
            <a:spLocks noGrp="1"/>
          </p:cNvSpPr>
          <p:nvPr>
            <p:ph type="subTitle" idx="1"/>
          </p:nvPr>
        </p:nvSpPr>
        <p:spPr>
          <a:xfrm>
            <a:off x="2734563" y="1684706"/>
            <a:ext cx="3598500" cy="30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59" name="Google Shape;359;p29"/>
          <p:cNvSpPr txBox="1">
            <a:spLocks noGrp="1"/>
          </p:cNvSpPr>
          <p:nvPr>
            <p:ph type="title" idx="2" hasCustomPrompt="1"/>
          </p:nvPr>
        </p:nvSpPr>
        <p:spPr>
          <a:xfrm>
            <a:off x="511563" y="3118958"/>
            <a:ext cx="3598500" cy="48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b="1"/>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360" name="Google Shape;360;p29"/>
          <p:cNvSpPr txBox="1">
            <a:spLocks noGrp="1"/>
          </p:cNvSpPr>
          <p:nvPr>
            <p:ph type="subTitle" idx="3"/>
          </p:nvPr>
        </p:nvSpPr>
        <p:spPr>
          <a:xfrm>
            <a:off x="511563" y="3605507"/>
            <a:ext cx="3598500" cy="30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61" name="Google Shape;361;p29"/>
          <p:cNvSpPr txBox="1">
            <a:spLocks noGrp="1"/>
          </p:cNvSpPr>
          <p:nvPr>
            <p:ph type="title" idx="4" hasCustomPrompt="1"/>
          </p:nvPr>
        </p:nvSpPr>
        <p:spPr>
          <a:xfrm>
            <a:off x="5033938" y="3118958"/>
            <a:ext cx="3598500" cy="48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b="1"/>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362" name="Google Shape;362;p29"/>
          <p:cNvSpPr txBox="1">
            <a:spLocks noGrp="1"/>
          </p:cNvSpPr>
          <p:nvPr>
            <p:ph type="subTitle" idx="5"/>
          </p:nvPr>
        </p:nvSpPr>
        <p:spPr>
          <a:xfrm>
            <a:off x="5033938" y="3605507"/>
            <a:ext cx="35985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4117403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16"/>
          <p:cNvSpPr/>
          <p:nvPr/>
        </p:nvSpPr>
        <p:spPr>
          <a:xfrm rot="5400000">
            <a:off x="-815175" y="-992725"/>
            <a:ext cx="2254200" cy="22542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rot="5400000">
            <a:off x="-620862" y="-798538"/>
            <a:ext cx="1865700" cy="18657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rot="5400000">
            <a:off x="-297615" y="-475827"/>
            <a:ext cx="1218600" cy="12198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rot="5400000">
            <a:off x="6619050" y="4234625"/>
            <a:ext cx="1886100" cy="18861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rot="5400000">
            <a:off x="6781769" y="4397106"/>
            <a:ext cx="1560900" cy="15609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rot="5400000">
            <a:off x="7052044" y="4667180"/>
            <a:ext cx="1019700" cy="10206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0590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7"/>
        <p:cNvGrpSpPr/>
        <p:nvPr/>
      </p:nvGrpSpPr>
      <p:grpSpPr>
        <a:xfrm>
          <a:off x="0" y="0"/>
          <a:ext cx="0" cy="0"/>
          <a:chOff x="0" y="0"/>
          <a:chExt cx="0" cy="0"/>
        </a:xfrm>
      </p:grpSpPr>
      <p:sp>
        <p:nvSpPr>
          <p:cNvPr id="48" name="Google Shape;48;p5"/>
          <p:cNvSpPr/>
          <p:nvPr/>
        </p:nvSpPr>
        <p:spPr>
          <a:xfrm>
            <a:off x="2814625" y="3456974"/>
            <a:ext cx="3514800" cy="351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3117408" y="3759757"/>
            <a:ext cx="2909400" cy="29094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621526" y="4263785"/>
            <a:ext cx="1900200" cy="19017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675850" y="-1265623"/>
            <a:ext cx="2580900" cy="2580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7898185" y="-1043288"/>
            <a:ext cx="2136300" cy="2136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268362" y="-673178"/>
            <a:ext cx="1395300" cy="13965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1436500" y="-1265623"/>
            <a:ext cx="2580900" cy="2580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1214165" y="-1043288"/>
            <a:ext cx="2136300" cy="2136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843988" y="-673178"/>
            <a:ext cx="1395300" cy="13965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5"/>
          <p:cNvSpPr txBox="1">
            <a:spLocks noGrp="1"/>
          </p:cNvSpPr>
          <p:nvPr>
            <p:ph type="subTitle" idx="1"/>
          </p:nvPr>
        </p:nvSpPr>
        <p:spPr>
          <a:xfrm>
            <a:off x="1357325" y="3018975"/>
            <a:ext cx="2570700" cy="4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9" name="Google Shape;59;p5"/>
          <p:cNvSpPr txBox="1">
            <a:spLocks noGrp="1"/>
          </p:cNvSpPr>
          <p:nvPr>
            <p:ph type="subTitle" idx="2"/>
          </p:nvPr>
        </p:nvSpPr>
        <p:spPr>
          <a:xfrm>
            <a:off x="1449425" y="2648163"/>
            <a:ext cx="2386500" cy="37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sz="2000" b="1">
                <a:solidFill>
                  <a:schemeClr val="dk1"/>
                </a:solidFill>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60" name="Google Shape;60;p5"/>
          <p:cNvSpPr txBox="1">
            <a:spLocks noGrp="1"/>
          </p:cNvSpPr>
          <p:nvPr>
            <p:ph type="subTitle" idx="3"/>
          </p:nvPr>
        </p:nvSpPr>
        <p:spPr>
          <a:xfrm>
            <a:off x="5216100" y="3145650"/>
            <a:ext cx="2570700" cy="4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1" name="Google Shape;61;p5"/>
          <p:cNvSpPr txBox="1">
            <a:spLocks noGrp="1"/>
          </p:cNvSpPr>
          <p:nvPr>
            <p:ph type="subTitle" idx="4"/>
          </p:nvPr>
        </p:nvSpPr>
        <p:spPr>
          <a:xfrm>
            <a:off x="5308175" y="2648163"/>
            <a:ext cx="2386500" cy="37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sz="2000" b="1">
                <a:solidFill>
                  <a:schemeClr val="dk1"/>
                </a:solidFill>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Tree>
    <p:extLst>
      <p:ext uri="{BB962C8B-B14F-4D97-AF65-F5344CB8AC3E}">
        <p14:creationId xmlns:p14="http://schemas.microsoft.com/office/powerpoint/2010/main" val="20975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6"/>
          <p:cNvSpPr/>
          <p:nvPr/>
        </p:nvSpPr>
        <p:spPr>
          <a:xfrm rot="5400000">
            <a:off x="-1514950" y="-1668275"/>
            <a:ext cx="2926500" cy="29265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rot="5400000">
            <a:off x="-1262461" y="-1416164"/>
            <a:ext cx="2421900" cy="24219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rot="5400000">
            <a:off x="-843038" y="-997011"/>
            <a:ext cx="1582200" cy="15834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5400000">
            <a:off x="7797550" y="-1454625"/>
            <a:ext cx="2499300" cy="24993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5400000">
            <a:off x="8013061" y="-1239336"/>
            <a:ext cx="2068500" cy="20685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rot="5400000">
            <a:off x="8371381" y="-881492"/>
            <a:ext cx="1351200" cy="13524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rot="5400000">
            <a:off x="3617850" y="4559650"/>
            <a:ext cx="1908300" cy="19083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5400000">
            <a:off x="3782574" y="4724026"/>
            <a:ext cx="1579200" cy="15792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rot="5400000">
            <a:off x="4055996" y="4997253"/>
            <a:ext cx="1031700" cy="10326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CUSTOM_13">
    <p:spTree>
      <p:nvGrpSpPr>
        <p:cNvPr id="1" name="Shape 123"/>
        <p:cNvGrpSpPr/>
        <p:nvPr/>
      </p:nvGrpSpPr>
      <p:grpSpPr>
        <a:xfrm>
          <a:off x="0" y="0"/>
          <a:ext cx="0" cy="0"/>
          <a:chOff x="0" y="0"/>
          <a:chExt cx="0" cy="0"/>
        </a:xfrm>
      </p:grpSpPr>
      <p:sp>
        <p:nvSpPr>
          <p:cNvPr id="124" name="Google Shape;124;p13"/>
          <p:cNvSpPr/>
          <p:nvPr/>
        </p:nvSpPr>
        <p:spPr>
          <a:xfrm>
            <a:off x="-522300" y="-7944900"/>
            <a:ext cx="10187100" cy="10187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162564" y="-7585164"/>
            <a:ext cx="9468000" cy="94680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192605" y="-7231083"/>
            <a:ext cx="8754900" cy="8760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rot="5400000">
            <a:off x="-1626275" y="3435850"/>
            <a:ext cx="3434400" cy="343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rot="5400000">
            <a:off x="-1330365" y="3731538"/>
            <a:ext cx="2842500" cy="28425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5400000">
            <a:off x="-837783" y="4223344"/>
            <a:ext cx="1856700" cy="18582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rot="5400000">
            <a:off x="7708526" y="1660825"/>
            <a:ext cx="2916600" cy="2916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rot="5400000">
            <a:off x="7959768" y="1912082"/>
            <a:ext cx="2414100" cy="24141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rot="5400000">
            <a:off x="8377913" y="2329813"/>
            <a:ext cx="1577100" cy="1578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a:spLocks noGrp="1"/>
          </p:cNvSpPr>
          <p:nvPr>
            <p:ph type="title"/>
          </p:nvPr>
        </p:nvSpPr>
        <p:spPr>
          <a:xfrm>
            <a:off x="2642550" y="3074775"/>
            <a:ext cx="3858900" cy="79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4" name="Google Shape;134;p13"/>
          <p:cNvSpPr txBox="1">
            <a:spLocks noGrp="1"/>
          </p:cNvSpPr>
          <p:nvPr>
            <p:ph type="subTitle" idx="1"/>
          </p:nvPr>
        </p:nvSpPr>
        <p:spPr>
          <a:xfrm>
            <a:off x="2642550" y="3870675"/>
            <a:ext cx="3858900" cy="39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5" name="Google Shape;135;p13"/>
          <p:cNvSpPr txBox="1">
            <a:spLocks noGrp="1"/>
          </p:cNvSpPr>
          <p:nvPr>
            <p:ph type="title" idx="2" hasCustomPrompt="1"/>
          </p:nvPr>
        </p:nvSpPr>
        <p:spPr>
          <a:xfrm>
            <a:off x="3749850" y="1482700"/>
            <a:ext cx="16443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b="0">
                <a:latin typeface="Work Sans SemiBold"/>
                <a:ea typeface="Work Sans SemiBold"/>
                <a:cs typeface="Work Sans SemiBold"/>
                <a:sym typeface="Work Sans SemiBold"/>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4">
    <p:spTree>
      <p:nvGrpSpPr>
        <p:cNvPr id="1" name="Shape 151"/>
        <p:cNvGrpSpPr/>
        <p:nvPr/>
      </p:nvGrpSpPr>
      <p:grpSpPr>
        <a:xfrm>
          <a:off x="0" y="0"/>
          <a:ext cx="0" cy="0"/>
          <a:chOff x="0" y="0"/>
          <a:chExt cx="0" cy="0"/>
        </a:xfrm>
      </p:grpSpPr>
      <p:sp>
        <p:nvSpPr>
          <p:cNvPr id="152" name="Google Shape;152;p15"/>
          <p:cNvSpPr/>
          <p:nvPr/>
        </p:nvSpPr>
        <p:spPr>
          <a:xfrm>
            <a:off x="-803475" y="-804800"/>
            <a:ext cx="1993800" cy="19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631724" y="-633049"/>
            <a:ext cx="1650300" cy="1650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345767" y="-347143"/>
            <a:ext cx="1077900" cy="10788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7953925" y="-804800"/>
            <a:ext cx="1993800" cy="19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8125676" y="-633049"/>
            <a:ext cx="1650300" cy="1650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8411633" y="-347143"/>
            <a:ext cx="1077900" cy="10788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txBox="1">
            <a:spLocks noGrp="1"/>
          </p:cNvSpPr>
          <p:nvPr>
            <p:ph type="subTitle" idx="1"/>
          </p:nvPr>
        </p:nvSpPr>
        <p:spPr>
          <a:xfrm>
            <a:off x="5591875" y="1926312"/>
            <a:ext cx="2533200" cy="4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9" name="Google Shape;159;p15"/>
          <p:cNvSpPr txBox="1">
            <a:spLocks noGrp="1"/>
          </p:cNvSpPr>
          <p:nvPr>
            <p:ph type="subTitle" idx="2"/>
          </p:nvPr>
        </p:nvSpPr>
        <p:spPr>
          <a:xfrm>
            <a:off x="5591875" y="1505088"/>
            <a:ext cx="25332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800" b="1">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160" name="Google Shape;160;p15"/>
          <p:cNvSpPr txBox="1">
            <a:spLocks noGrp="1"/>
          </p:cNvSpPr>
          <p:nvPr>
            <p:ph type="subTitle" idx="3"/>
          </p:nvPr>
        </p:nvSpPr>
        <p:spPr>
          <a:xfrm>
            <a:off x="1600575" y="1796347"/>
            <a:ext cx="2533200" cy="59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1" name="Google Shape;161;p15"/>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2" name="Google Shape;162;p15"/>
          <p:cNvSpPr txBox="1">
            <a:spLocks noGrp="1"/>
          </p:cNvSpPr>
          <p:nvPr>
            <p:ph type="title" idx="4" hasCustomPrompt="1"/>
          </p:nvPr>
        </p:nvSpPr>
        <p:spPr>
          <a:xfrm>
            <a:off x="630900" y="1741750"/>
            <a:ext cx="8517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b="1"/>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63" name="Google Shape;163;p15"/>
          <p:cNvSpPr txBox="1">
            <a:spLocks noGrp="1"/>
          </p:cNvSpPr>
          <p:nvPr>
            <p:ph type="title" idx="5" hasCustomPrompt="1"/>
          </p:nvPr>
        </p:nvSpPr>
        <p:spPr>
          <a:xfrm>
            <a:off x="630704" y="3394278"/>
            <a:ext cx="8517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b="1"/>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64" name="Google Shape;164;p15"/>
          <p:cNvSpPr txBox="1">
            <a:spLocks noGrp="1"/>
          </p:cNvSpPr>
          <p:nvPr>
            <p:ph type="title" idx="6" hasCustomPrompt="1"/>
          </p:nvPr>
        </p:nvSpPr>
        <p:spPr>
          <a:xfrm>
            <a:off x="4700571" y="1735600"/>
            <a:ext cx="7740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b="1"/>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65" name="Google Shape;165;p15"/>
          <p:cNvSpPr txBox="1">
            <a:spLocks noGrp="1"/>
          </p:cNvSpPr>
          <p:nvPr>
            <p:ph type="subTitle" idx="7"/>
          </p:nvPr>
        </p:nvSpPr>
        <p:spPr>
          <a:xfrm>
            <a:off x="1600641" y="3584998"/>
            <a:ext cx="2533200" cy="4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6" name="Google Shape;166;p15"/>
          <p:cNvSpPr txBox="1">
            <a:spLocks noGrp="1"/>
          </p:cNvSpPr>
          <p:nvPr>
            <p:ph type="subTitle" idx="8"/>
          </p:nvPr>
        </p:nvSpPr>
        <p:spPr>
          <a:xfrm>
            <a:off x="1600641" y="3163774"/>
            <a:ext cx="25332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800" b="1">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167" name="Google Shape;167;p15"/>
          <p:cNvSpPr txBox="1">
            <a:spLocks noGrp="1"/>
          </p:cNvSpPr>
          <p:nvPr>
            <p:ph type="subTitle" idx="9"/>
          </p:nvPr>
        </p:nvSpPr>
        <p:spPr>
          <a:xfrm>
            <a:off x="5591875" y="3584998"/>
            <a:ext cx="2533200" cy="4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8" name="Google Shape;168;p15"/>
          <p:cNvSpPr txBox="1">
            <a:spLocks noGrp="1"/>
          </p:cNvSpPr>
          <p:nvPr>
            <p:ph type="subTitle" idx="13"/>
          </p:nvPr>
        </p:nvSpPr>
        <p:spPr>
          <a:xfrm>
            <a:off x="5591875" y="3163774"/>
            <a:ext cx="25332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800" b="1">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169" name="Google Shape;169;p15"/>
          <p:cNvSpPr txBox="1">
            <a:spLocks noGrp="1"/>
          </p:cNvSpPr>
          <p:nvPr>
            <p:ph type="subTitle" idx="14"/>
          </p:nvPr>
        </p:nvSpPr>
        <p:spPr>
          <a:xfrm>
            <a:off x="1600575" y="1461579"/>
            <a:ext cx="2533200" cy="4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000" b="1">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170" name="Google Shape;170;p15"/>
          <p:cNvSpPr txBox="1">
            <a:spLocks noGrp="1"/>
          </p:cNvSpPr>
          <p:nvPr>
            <p:ph type="title" idx="15" hasCustomPrompt="1"/>
          </p:nvPr>
        </p:nvSpPr>
        <p:spPr>
          <a:xfrm>
            <a:off x="4700571" y="3394275"/>
            <a:ext cx="7740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b="1"/>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CUSTOM_7">
    <p:spTree>
      <p:nvGrpSpPr>
        <p:cNvPr id="1" name="Shape 190"/>
        <p:cNvGrpSpPr/>
        <p:nvPr/>
      </p:nvGrpSpPr>
      <p:grpSpPr>
        <a:xfrm>
          <a:off x="0" y="0"/>
          <a:ext cx="0" cy="0"/>
          <a:chOff x="0" y="0"/>
          <a:chExt cx="0" cy="0"/>
        </a:xfrm>
      </p:grpSpPr>
      <p:sp>
        <p:nvSpPr>
          <p:cNvPr id="191" name="Google Shape;191;p18"/>
          <p:cNvSpPr/>
          <p:nvPr/>
        </p:nvSpPr>
        <p:spPr>
          <a:xfrm rot="5400000">
            <a:off x="7428625" y="-1022150"/>
            <a:ext cx="3494100" cy="34941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rot="5400000">
            <a:off x="7729725" y="-721150"/>
            <a:ext cx="2892000" cy="28920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rot="5400000">
            <a:off x="8230817" y="-220752"/>
            <a:ext cx="1889100" cy="18906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rot="5400000">
            <a:off x="-953375" y="2926425"/>
            <a:ext cx="3494100" cy="34941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rot="5400000">
            <a:off x="-652275" y="3227425"/>
            <a:ext cx="2892000" cy="28920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rot="5400000">
            <a:off x="-151183" y="3727823"/>
            <a:ext cx="1889100" cy="18906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 1">
  <p:cSld name="CUSTOM">
    <p:spTree>
      <p:nvGrpSpPr>
        <p:cNvPr id="1" name="Shape 258"/>
        <p:cNvGrpSpPr/>
        <p:nvPr/>
      </p:nvGrpSpPr>
      <p:grpSpPr>
        <a:xfrm>
          <a:off x="0" y="0"/>
          <a:ext cx="0" cy="0"/>
          <a:chOff x="0" y="0"/>
          <a:chExt cx="0" cy="0"/>
        </a:xfrm>
      </p:grpSpPr>
      <p:sp>
        <p:nvSpPr>
          <p:cNvPr id="259" name="Google Shape;259;p24"/>
          <p:cNvSpPr/>
          <p:nvPr/>
        </p:nvSpPr>
        <p:spPr>
          <a:xfrm>
            <a:off x="-2249887" y="3065499"/>
            <a:ext cx="4356000" cy="4356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1874634" y="3440752"/>
            <a:ext cx="3605700" cy="36057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1249855" y="4065418"/>
            <a:ext cx="2355000" cy="23571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7924838" y="3953052"/>
            <a:ext cx="2580900" cy="2580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8147173" y="4175387"/>
            <a:ext cx="2136300" cy="2136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4"/>
          <p:cNvSpPr/>
          <p:nvPr/>
        </p:nvSpPr>
        <p:spPr>
          <a:xfrm>
            <a:off x="8517350" y="4545497"/>
            <a:ext cx="1395300" cy="13965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6468897" y="-1184325"/>
            <a:ext cx="1962000" cy="1962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6637905" y="-1015316"/>
            <a:ext cx="1623900" cy="16239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4"/>
          <p:cNvSpPr/>
          <p:nvPr/>
        </p:nvSpPr>
        <p:spPr>
          <a:xfrm>
            <a:off x="6919296" y="-733976"/>
            <a:ext cx="1060500" cy="10617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4"/>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9" name="Google Shape;269;p24"/>
          <p:cNvSpPr txBox="1">
            <a:spLocks noGrp="1"/>
          </p:cNvSpPr>
          <p:nvPr>
            <p:ph type="subTitle" idx="1"/>
          </p:nvPr>
        </p:nvSpPr>
        <p:spPr>
          <a:xfrm>
            <a:off x="503725" y="2679350"/>
            <a:ext cx="2438400" cy="4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70" name="Google Shape;270;p24"/>
          <p:cNvSpPr txBox="1">
            <a:spLocks noGrp="1"/>
          </p:cNvSpPr>
          <p:nvPr>
            <p:ph type="subTitle" idx="2"/>
          </p:nvPr>
        </p:nvSpPr>
        <p:spPr>
          <a:xfrm>
            <a:off x="503775" y="2169650"/>
            <a:ext cx="2438400" cy="37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sz="2000" b="1">
                <a:solidFill>
                  <a:schemeClr val="dk1"/>
                </a:solidFill>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71" name="Google Shape;271;p24"/>
          <p:cNvSpPr txBox="1">
            <a:spLocks noGrp="1"/>
          </p:cNvSpPr>
          <p:nvPr>
            <p:ph type="subTitle" idx="3"/>
          </p:nvPr>
        </p:nvSpPr>
        <p:spPr>
          <a:xfrm>
            <a:off x="3352850" y="3955700"/>
            <a:ext cx="2438400" cy="4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72" name="Google Shape;272;p24"/>
          <p:cNvSpPr txBox="1">
            <a:spLocks noGrp="1"/>
          </p:cNvSpPr>
          <p:nvPr>
            <p:ph type="subTitle" idx="4"/>
          </p:nvPr>
        </p:nvSpPr>
        <p:spPr>
          <a:xfrm>
            <a:off x="3352850" y="3446000"/>
            <a:ext cx="2438400" cy="37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sz="2000" b="1">
                <a:solidFill>
                  <a:schemeClr val="dk1"/>
                </a:solidFill>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73" name="Google Shape;273;p24"/>
          <p:cNvSpPr txBox="1">
            <a:spLocks noGrp="1"/>
          </p:cNvSpPr>
          <p:nvPr>
            <p:ph type="subTitle" idx="5"/>
          </p:nvPr>
        </p:nvSpPr>
        <p:spPr>
          <a:xfrm>
            <a:off x="6212000" y="2679350"/>
            <a:ext cx="2438400" cy="4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74" name="Google Shape;274;p24"/>
          <p:cNvSpPr txBox="1">
            <a:spLocks noGrp="1"/>
          </p:cNvSpPr>
          <p:nvPr>
            <p:ph type="subTitle" idx="6"/>
          </p:nvPr>
        </p:nvSpPr>
        <p:spPr>
          <a:xfrm>
            <a:off x="6212000" y="2169650"/>
            <a:ext cx="2438400" cy="37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sz="2000" b="1">
                <a:solidFill>
                  <a:schemeClr val="dk1"/>
                </a:solidFill>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 3">
  <p:cSld name="CUSTOM_11_1">
    <p:spTree>
      <p:nvGrpSpPr>
        <p:cNvPr id="1" name="Shape 295"/>
        <p:cNvGrpSpPr/>
        <p:nvPr/>
      </p:nvGrpSpPr>
      <p:grpSpPr>
        <a:xfrm>
          <a:off x="0" y="0"/>
          <a:ext cx="0" cy="0"/>
          <a:chOff x="0" y="0"/>
          <a:chExt cx="0" cy="0"/>
        </a:xfrm>
      </p:grpSpPr>
      <p:sp>
        <p:nvSpPr>
          <p:cNvPr id="296" name="Google Shape;296;p26"/>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7" name="Google Shape;297;p26"/>
          <p:cNvSpPr txBox="1">
            <a:spLocks noGrp="1"/>
          </p:cNvSpPr>
          <p:nvPr>
            <p:ph type="subTitle" idx="1"/>
          </p:nvPr>
        </p:nvSpPr>
        <p:spPr>
          <a:xfrm>
            <a:off x="5429000" y="1736625"/>
            <a:ext cx="3002100" cy="4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98" name="Google Shape;298;p26"/>
          <p:cNvSpPr txBox="1">
            <a:spLocks noGrp="1"/>
          </p:cNvSpPr>
          <p:nvPr>
            <p:ph type="subTitle" idx="2"/>
          </p:nvPr>
        </p:nvSpPr>
        <p:spPr>
          <a:xfrm>
            <a:off x="5429000" y="1365825"/>
            <a:ext cx="30021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2000" b="1">
                <a:solidFill>
                  <a:schemeClr val="dk1"/>
                </a:solidFill>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299" name="Google Shape;299;p26"/>
          <p:cNvSpPr txBox="1">
            <a:spLocks noGrp="1"/>
          </p:cNvSpPr>
          <p:nvPr>
            <p:ph type="subTitle" idx="3"/>
          </p:nvPr>
        </p:nvSpPr>
        <p:spPr>
          <a:xfrm>
            <a:off x="5429000" y="3010700"/>
            <a:ext cx="3002100" cy="4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00" name="Google Shape;300;p26"/>
          <p:cNvSpPr txBox="1">
            <a:spLocks noGrp="1"/>
          </p:cNvSpPr>
          <p:nvPr>
            <p:ph type="subTitle" idx="4"/>
          </p:nvPr>
        </p:nvSpPr>
        <p:spPr>
          <a:xfrm>
            <a:off x="5429000" y="2639888"/>
            <a:ext cx="30021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2000" b="1">
                <a:solidFill>
                  <a:schemeClr val="dk1"/>
                </a:solidFill>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01" name="Google Shape;301;p26"/>
          <p:cNvSpPr txBox="1">
            <a:spLocks noGrp="1"/>
          </p:cNvSpPr>
          <p:nvPr>
            <p:ph type="subTitle" idx="5"/>
          </p:nvPr>
        </p:nvSpPr>
        <p:spPr>
          <a:xfrm>
            <a:off x="5429000" y="4121425"/>
            <a:ext cx="3002100" cy="4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02" name="Google Shape;302;p26"/>
          <p:cNvSpPr txBox="1">
            <a:spLocks noGrp="1"/>
          </p:cNvSpPr>
          <p:nvPr>
            <p:ph type="subTitle" idx="6"/>
          </p:nvPr>
        </p:nvSpPr>
        <p:spPr>
          <a:xfrm>
            <a:off x="5429000" y="3750625"/>
            <a:ext cx="30021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2000" b="1">
                <a:solidFill>
                  <a:schemeClr val="dk1"/>
                </a:solidFill>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303" name="Google Shape;303;p26"/>
          <p:cNvSpPr/>
          <p:nvPr/>
        </p:nvSpPr>
        <p:spPr>
          <a:xfrm rot="5400000">
            <a:off x="-1239075" y="3599600"/>
            <a:ext cx="2668500" cy="266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rot="5400000">
            <a:off x="-1009056" y="3829482"/>
            <a:ext cx="2208600" cy="22086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rot="5400000">
            <a:off x="-626428" y="4211622"/>
            <a:ext cx="1442700" cy="14439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rot="5400000">
            <a:off x="8110425" y="-984500"/>
            <a:ext cx="2032200" cy="2032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rot="5400000">
            <a:off x="8285758" y="-809433"/>
            <a:ext cx="1681800" cy="16818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rot="5400000">
            <a:off x="8576784" y="-518407"/>
            <a:ext cx="1098900" cy="10998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391"/>
        <p:cNvGrpSpPr/>
        <p:nvPr/>
      </p:nvGrpSpPr>
      <p:grpSpPr>
        <a:xfrm>
          <a:off x="0" y="0"/>
          <a:ext cx="0" cy="0"/>
          <a:chOff x="0" y="0"/>
          <a:chExt cx="0" cy="0"/>
        </a:xfrm>
      </p:grpSpPr>
      <p:sp>
        <p:nvSpPr>
          <p:cNvPr id="392" name="Google Shape;392;p32"/>
          <p:cNvSpPr/>
          <p:nvPr/>
        </p:nvSpPr>
        <p:spPr>
          <a:xfrm rot="5400000">
            <a:off x="-2228489" y="327425"/>
            <a:ext cx="4412100" cy="44121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rot="5400000">
            <a:off x="-1848100" y="707536"/>
            <a:ext cx="3651600" cy="36516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rot="5400000">
            <a:off x="-1216051" y="1338900"/>
            <a:ext cx="2385300" cy="2388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rot="5400000">
            <a:off x="6960389" y="327425"/>
            <a:ext cx="4412100" cy="44121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rot="5400000">
            <a:off x="7340778" y="707536"/>
            <a:ext cx="3651600" cy="36516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rot="5400000">
            <a:off x="7972827" y="1338900"/>
            <a:ext cx="2385300" cy="2388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0_1">
    <p:spTree>
      <p:nvGrpSpPr>
        <p:cNvPr id="1" name="Shape 398"/>
        <p:cNvGrpSpPr/>
        <p:nvPr/>
      </p:nvGrpSpPr>
      <p:grpSpPr>
        <a:xfrm>
          <a:off x="0" y="0"/>
          <a:ext cx="0" cy="0"/>
          <a:chOff x="0" y="0"/>
          <a:chExt cx="0" cy="0"/>
        </a:xfrm>
      </p:grpSpPr>
      <p:sp>
        <p:nvSpPr>
          <p:cNvPr id="399" name="Google Shape;399;p33"/>
          <p:cNvSpPr/>
          <p:nvPr/>
        </p:nvSpPr>
        <p:spPr>
          <a:xfrm rot="5400000">
            <a:off x="-2287450" y="2537575"/>
            <a:ext cx="4859400" cy="48594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rot="5400000">
            <a:off x="-1868503" y="2956227"/>
            <a:ext cx="4021800" cy="40218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rot="5400000">
            <a:off x="-1172362" y="3651612"/>
            <a:ext cx="2627100" cy="26304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rot="5400000">
            <a:off x="6572050" y="-2447325"/>
            <a:ext cx="4859400" cy="48594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rot="5400000">
            <a:off x="6990997" y="-2028673"/>
            <a:ext cx="4021800" cy="40218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rot="5400000">
            <a:off x="7687138" y="-1333288"/>
            <a:ext cx="2627100" cy="26304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ECF0">
            <a:alpha val="4804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8119200" cy="478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Work Sans"/>
              <a:buNone/>
              <a:defRPr sz="2800" b="1">
                <a:solidFill>
                  <a:schemeClr val="dk1"/>
                </a:solidFill>
                <a:latin typeface="Work Sans"/>
                <a:ea typeface="Work Sans"/>
                <a:cs typeface="Work Sans"/>
                <a:sym typeface="Work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ctr" anchorCtr="0">
            <a:noAutofit/>
          </a:bodyPr>
          <a:lstStyle>
            <a:lvl1pPr marL="457200" lvl="0"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marL="914400" lvl="1"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marL="1371600" lvl="2"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marL="1828800" lvl="3"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marL="2286000" lvl="4"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marL="2743200" lvl="5"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marL="3200400" lvl="6"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marL="3657600" lvl="7"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marL="4114800" lvl="8" indent="-330200">
              <a:lnSpc>
                <a:spcPct val="115000"/>
              </a:lnSpc>
              <a:spcBef>
                <a:spcPts val="1600"/>
              </a:spcBef>
              <a:spcAft>
                <a:spcPts val="1600"/>
              </a:spcAft>
              <a:buClr>
                <a:schemeClr val="dk1"/>
              </a:buClr>
              <a:buSzPts val="1600"/>
              <a:buFont typeface="Nunito"/>
              <a:buChar char="■"/>
              <a:defRPr sz="16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9" r:id="rId3"/>
    <p:sldLayoutId id="2147483661" r:id="rId4"/>
    <p:sldLayoutId id="2147483664" r:id="rId5"/>
    <p:sldLayoutId id="2147483670" r:id="rId6"/>
    <p:sldLayoutId id="2147483672" r:id="rId7"/>
    <p:sldLayoutId id="2147483678" r:id="rId8"/>
    <p:sldLayoutId id="2147483679" r:id="rId9"/>
    <p:sldLayoutId id="2147483709" r:id="rId10"/>
    <p:sldLayoutId id="2147483710" r:id="rId11"/>
    <p:sldLayoutId id="2147483711" r:id="rId12"/>
    <p:sldLayoutId id="2147483713" r:id="rId13"/>
    <p:sldLayoutId id="214748371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Google Shape;578;p46"/>
          <p:cNvSpPr/>
          <p:nvPr/>
        </p:nvSpPr>
        <p:spPr>
          <a:xfrm>
            <a:off x="4068702" y="651951"/>
            <a:ext cx="1139320" cy="113932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50000"/>
                </a:schemeClr>
              </a:solidFill>
              <a:latin typeface="+mj-lt"/>
            </a:endParaRPr>
          </a:p>
        </p:txBody>
      </p:sp>
      <p:sp>
        <p:nvSpPr>
          <p:cNvPr id="8" name="Прямоугольник 7">
            <a:extLst>
              <a:ext uri="{FF2B5EF4-FFF2-40B4-BE49-F238E27FC236}">
                <a16:creationId xmlns:a16="http://schemas.microsoft.com/office/drawing/2014/main" id="{B0EF782D-D6E3-40F0-9054-FECB2B861ACA}"/>
              </a:ext>
            </a:extLst>
          </p:cNvPr>
          <p:cNvSpPr/>
          <p:nvPr/>
        </p:nvSpPr>
        <p:spPr>
          <a:xfrm>
            <a:off x="1266825" y="2429864"/>
            <a:ext cx="6610350" cy="707886"/>
          </a:xfrm>
          <a:prstGeom prst="rect">
            <a:avLst/>
          </a:prstGeom>
        </p:spPr>
        <p:txBody>
          <a:bodyPr wrap="square">
            <a:spAutoFit/>
          </a:bodyPr>
          <a:lstStyle/>
          <a:p>
            <a:pPr lvl="0" algn="ctr"/>
            <a:r>
              <a:rPr lang="en-US" sz="2200" dirty="0">
                <a:solidFill>
                  <a:schemeClr val="accent2">
                    <a:lumMod val="75000"/>
                  </a:schemeClr>
                </a:solidFill>
                <a:latin typeface="+mj-lt"/>
                <a:cs typeface="Arial" panose="020B0604020202020204" pitchFamily="34" charset="0"/>
              </a:rPr>
              <a:t>“</a:t>
            </a:r>
            <a:r>
              <a:rPr lang="ru-RU" sz="2200" b="1" dirty="0">
                <a:solidFill>
                  <a:schemeClr val="accent2">
                    <a:lumMod val="75000"/>
                  </a:schemeClr>
                </a:solidFill>
                <a:latin typeface="+mj-lt"/>
                <a:cs typeface="Arial" panose="020B0604020202020204" pitchFamily="34" charset="0"/>
              </a:rPr>
              <a:t>МАНФААТЛАР ТЎҚНАШУВИ ТЎҒРИСИДА</a:t>
            </a:r>
            <a:r>
              <a:rPr lang="en-US" sz="2200" dirty="0">
                <a:solidFill>
                  <a:schemeClr val="accent2">
                    <a:lumMod val="75000"/>
                  </a:schemeClr>
                </a:solidFill>
                <a:latin typeface="+mj-lt"/>
                <a:cs typeface="Arial" panose="020B0604020202020204" pitchFamily="34" charset="0"/>
              </a:rPr>
              <a:t>”</a:t>
            </a:r>
            <a:r>
              <a:rPr lang="ru-RU" sz="1800" dirty="0">
                <a:solidFill>
                  <a:schemeClr val="accent2">
                    <a:lumMod val="75000"/>
                  </a:schemeClr>
                </a:solidFill>
                <a:latin typeface="+mj-lt"/>
                <a:cs typeface="Arial" panose="020B0604020202020204" pitchFamily="34" charset="0"/>
              </a:rPr>
              <a:t>ГИ ҚОНУННИНГ МАЗМУН-МОҲИЯТИ ВА АҲАМИЯТИ</a:t>
            </a:r>
            <a:endParaRPr lang="ru-RU" sz="2000" dirty="0">
              <a:solidFill>
                <a:schemeClr val="accent2">
                  <a:lumMod val="75000"/>
                </a:schemeClr>
              </a:solidFill>
              <a:latin typeface="+mj-lt"/>
              <a:cs typeface="Arial" panose="020B0604020202020204" pitchFamily="34" charset="0"/>
            </a:endParaRPr>
          </a:p>
        </p:txBody>
      </p:sp>
      <p:pic>
        <p:nvPicPr>
          <p:cNvPr id="4" name="Рисунок 3">
            <a:extLst>
              <a:ext uri="{FF2B5EF4-FFF2-40B4-BE49-F238E27FC236}">
                <a16:creationId xmlns:a16="http://schemas.microsoft.com/office/drawing/2014/main" id="{B2B90FB4-A1D1-40FC-B108-16CB88284F92}"/>
              </a:ext>
            </a:extLst>
          </p:cNvPr>
          <p:cNvPicPr>
            <a:picLocks noChangeAspect="1"/>
          </p:cNvPicPr>
          <p:nvPr/>
        </p:nvPicPr>
        <p:blipFill>
          <a:blip r:embed="rId3"/>
          <a:stretch>
            <a:fillRect/>
          </a:stretch>
        </p:blipFill>
        <p:spPr>
          <a:xfrm>
            <a:off x="2993231" y="817026"/>
            <a:ext cx="3157538" cy="12935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7" name="Google Shape;916;p63">
            <a:extLst>
              <a:ext uri="{FF2B5EF4-FFF2-40B4-BE49-F238E27FC236}">
                <a16:creationId xmlns:a16="http://schemas.microsoft.com/office/drawing/2014/main" id="{44845228-107B-41B6-9154-D2E789C20746}"/>
              </a:ext>
            </a:extLst>
          </p:cNvPr>
          <p:cNvSpPr/>
          <p:nvPr/>
        </p:nvSpPr>
        <p:spPr>
          <a:xfrm>
            <a:off x="5996940" y="2181582"/>
            <a:ext cx="3911031" cy="3911031"/>
          </a:xfrm>
          <a:prstGeom prst="ellipse">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7;p63">
            <a:extLst>
              <a:ext uri="{FF2B5EF4-FFF2-40B4-BE49-F238E27FC236}">
                <a16:creationId xmlns:a16="http://schemas.microsoft.com/office/drawing/2014/main" id="{A1937DE6-A675-4E17-904B-BAA31D4C637A}"/>
              </a:ext>
            </a:extLst>
          </p:cNvPr>
          <p:cNvSpPr/>
          <p:nvPr/>
        </p:nvSpPr>
        <p:spPr>
          <a:xfrm>
            <a:off x="6356058" y="2540700"/>
            <a:ext cx="3192795" cy="3192795"/>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2"/>
          <p:cNvSpPr/>
          <p:nvPr/>
        </p:nvSpPr>
        <p:spPr>
          <a:xfrm rot="10800000">
            <a:off x="-3279875" y="142026"/>
            <a:ext cx="12135636" cy="4849073"/>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2"/>
          <p:cNvSpPr/>
          <p:nvPr/>
        </p:nvSpPr>
        <p:spPr>
          <a:xfrm rot="10800000">
            <a:off x="-2988593" y="435380"/>
            <a:ext cx="11505402" cy="4289020"/>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Прямоугольник 8">
            <a:extLst>
              <a:ext uri="{FF2B5EF4-FFF2-40B4-BE49-F238E27FC236}">
                <a16:creationId xmlns:a16="http://schemas.microsoft.com/office/drawing/2014/main" id="{12C45B67-7FEF-41C7-8F6C-C189DB38FB66}"/>
              </a:ext>
            </a:extLst>
          </p:cNvPr>
          <p:cNvSpPr/>
          <p:nvPr/>
        </p:nvSpPr>
        <p:spPr>
          <a:xfrm>
            <a:off x="346987" y="616047"/>
            <a:ext cx="5749747" cy="523220"/>
          </a:xfrm>
          <a:prstGeom prst="rect">
            <a:avLst/>
          </a:prstGeom>
        </p:spPr>
        <p:txBody>
          <a:bodyPr wrap="square">
            <a:spAutoFit/>
          </a:bodyPr>
          <a:lstStyle/>
          <a:p>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Мавжуд</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манфаатлар</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тўқнашуви</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тўғрисидаги</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хабарномада</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қуйидаги</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маълумотлар</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кўрсатилиши</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керак</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t>
            </a:r>
          </a:p>
        </p:txBody>
      </p:sp>
      <p:sp>
        <p:nvSpPr>
          <p:cNvPr id="10" name="Прямоугольник 5">
            <a:extLst>
              <a:ext uri="{FF2B5EF4-FFF2-40B4-BE49-F238E27FC236}">
                <a16:creationId xmlns:a16="http://schemas.microsoft.com/office/drawing/2014/main" id="{BB0B83CD-4837-4C1C-8E17-F08CF012AD26}"/>
              </a:ext>
            </a:extLst>
          </p:cNvPr>
          <p:cNvSpPr/>
          <p:nvPr/>
        </p:nvSpPr>
        <p:spPr>
          <a:xfrm>
            <a:off x="469587" y="1238785"/>
            <a:ext cx="3561393" cy="3108543"/>
          </a:xfrm>
          <a:prstGeom prst="rect">
            <a:avLst/>
          </a:prstGeom>
        </p:spPr>
        <p:txBody>
          <a:bodyPr wrap="square">
            <a:spAutoFit/>
          </a:bodyPr>
          <a:lstStyle/>
          <a:p>
            <a:pPr marL="285750" indent="-285750" algn="just">
              <a:buClr>
                <a:schemeClr val="accent6">
                  <a:lumMod val="50000"/>
                </a:schemeClr>
              </a:buClr>
              <a:buFont typeface="Courier New" panose="02070309020205020404" pitchFamily="49" charset="0"/>
              <a:buChar char="o"/>
            </a:pP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мавжуд</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манфаатлар</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тўқнашуви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тўғрисида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хабар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бераётган</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давлат</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органи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ёки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бошқа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ташкилот</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ходимининг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фамилияси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исми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отасининг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исми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ва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лавозими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шунингдек</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жисмоний</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шахснинг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шахсий</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идентификация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рақами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Clr>
                <a:schemeClr val="accent6">
                  <a:lumMod val="50000"/>
                </a:schemeClr>
              </a:buClr>
              <a:buFont typeface="Courier New" panose="02070309020205020404" pitchFamily="49" charset="0"/>
              <a:buChar char="o"/>
            </a:pPr>
            <a:endPar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Clr>
                <a:schemeClr val="accent6">
                  <a:lumMod val="50000"/>
                </a:schemeClr>
              </a:buClr>
              <a:buFont typeface="Courier New" panose="02070309020205020404" pitchFamily="49" charset="0"/>
              <a:buChar char="o"/>
            </a:pP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давлат</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органи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ёки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бошқа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ташкилот</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ходимининг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манфаатлар</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тўқнашуви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юзага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келаётган</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яқин</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қариндо-шининг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фамилияси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исми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отаси-нинг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исми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жисмоний</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шахснинг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шахсий</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идентификация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рақами</a:t>
            </a:r>
            <a:r>
              <a:rPr lang="en-US"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endPar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1" name="Прямоугольник 6">
            <a:extLst>
              <a:ext uri="{FF2B5EF4-FFF2-40B4-BE49-F238E27FC236}">
                <a16:creationId xmlns:a16="http://schemas.microsoft.com/office/drawing/2014/main" id="{141F71AC-F7F5-4AB6-8C9D-93A57F4AC341}"/>
              </a:ext>
            </a:extLst>
          </p:cNvPr>
          <p:cNvSpPr/>
          <p:nvPr/>
        </p:nvSpPr>
        <p:spPr>
          <a:xfrm>
            <a:off x="4093355" y="1238785"/>
            <a:ext cx="3694286" cy="3323987"/>
          </a:xfrm>
          <a:prstGeom prst="rect">
            <a:avLst/>
          </a:prstGeom>
        </p:spPr>
        <p:txBody>
          <a:bodyPr wrap="square">
            <a:spAutoFit/>
          </a:bodyPr>
          <a:lstStyle/>
          <a:p>
            <a:pPr marL="285750" indent="-285750" algn="just">
              <a:buClr>
                <a:schemeClr val="accent1">
                  <a:lumMod val="50000"/>
                </a:schemeClr>
              </a:buClr>
              <a:buFont typeface="Courier New" panose="02070309020205020404" pitchFamily="49" charset="0"/>
              <a:buChar char="o"/>
            </a:pP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мавжуд</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манфаатлар</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тўқнашуви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тўғрисидаги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ахборот</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p>
          <a:p>
            <a:pPr marL="285750" indent="-285750">
              <a:buClr>
                <a:schemeClr val="accent1">
                  <a:lumMod val="50000"/>
                </a:schemeClr>
              </a:buClr>
              <a:buFont typeface="Courier New" panose="02070309020205020404" pitchFamily="49" charset="0"/>
              <a:buChar char="o"/>
            </a:pPr>
            <a:endPar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Clr>
                <a:schemeClr val="accent1">
                  <a:lumMod val="50000"/>
                </a:schemeClr>
              </a:buClr>
              <a:buFont typeface="Courier New" panose="02070309020205020404" pitchFamily="49" charset="0"/>
              <a:buChar char="o"/>
            </a:pP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Мавжуд</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манфаатлар</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тўқнашуви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тўғрисидаги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хабарнома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манфаатлар</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тўқнашувини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тартибга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солиш</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бўйича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кўрилган</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чораларни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ўз</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ичига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олиши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давлат</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органи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ёки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бошқа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ташкилот</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ходимининг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ва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ёки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унинг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бевосита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раҳбарининг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айрим</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ҳолларда</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унинг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ўринбосарининг</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ўз</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қўли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билан</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қўйилган</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имзоси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ёки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электрон </a:t>
            </a:r>
            <a:r>
              <a:rPr lang="ru-RU"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рақамли</a:t>
            </a:r>
            <a:r>
              <a:rPr lang="ru-RU"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имзоси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билан</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тасдиқ-ланиши</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керак</a:t>
            </a:r>
            <a:r>
              <a:rPr lang="ru-RU"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p>
          <a:p>
            <a:pPr marL="285750" indent="-285750">
              <a:buClr>
                <a:schemeClr val="accent1">
                  <a:lumMod val="50000"/>
                </a:schemeClr>
              </a:buClr>
              <a:buFont typeface="Courier New" panose="02070309020205020404" pitchFamily="49" charset="0"/>
              <a:buChar char="o"/>
            </a:pPr>
            <a:endParaRPr lang="ru-RU"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944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46" name="Google Shape;512;p44">
            <a:extLst>
              <a:ext uri="{FF2B5EF4-FFF2-40B4-BE49-F238E27FC236}">
                <a16:creationId xmlns:a16="http://schemas.microsoft.com/office/drawing/2014/main" id="{A3CE7248-2D2E-493A-9AE4-C00A3383A8A0}"/>
              </a:ext>
            </a:extLst>
          </p:cNvPr>
          <p:cNvSpPr/>
          <p:nvPr/>
        </p:nvSpPr>
        <p:spPr>
          <a:xfrm>
            <a:off x="1082197" y="3961813"/>
            <a:ext cx="7573486" cy="1072716"/>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latin typeface="+mj-lt"/>
            </a:endParaRPr>
          </a:p>
        </p:txBody>
      </p:sp>
      <p:sp>
        <p:nvSpPr>
          <p:cNvPr id="47" name="Google Shape;513;p44">
            <a:extLst>
              <a:ext uri="{FF2B5EF4-FFF2-40B4-BE49-F238E27FC236}">
                <a16:creationId xmlns:a16="http://schemas.microsoft.com/office/drawing/2014/main" id="{4DED3FAB-0E7E-42D9-B96C-86D4388A9F4E}"/>
              </a:ext>
            </a:extLst>
          </p:cNvPr>
          <p:cNvSpPr/>
          <p:nvPr/>
        </p:nvSpPr>
        <p:spPr>
          <a:xfrm>
            <a:off x="1150476" y="4026454"/>
            <a:ext cx="7427419" cy="946159"/>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lumMod val="50000"/>
                </a:schemeClr>
              </a:solidFill>
              <a:latin typeface="+mj-lt"/>
            </a:endParaRPr>
          </a:p>
        </p:txBody>
      </p:sp>
      <p:sp>
        <p:nvSpPr>
          <p:cNvPr id="44" name="Google Shape;512;p44">
            <a:extLst>
              <a:ext uri="{FF2B5EF4-FFF2-40B4-BE49-F238E27FC236}">
                <a16:creationId xmlns:a16="http://schemas.microsoft.com/office/drawing/2014/main" id="{AF76C760-8729-44E6-A281-5E0D35F2BB91}"/>
              </a:ext>
            </a:extLst>
          </p:cNvPr>
          <p:cNvSpPr/>
          <p:nvPr/>
        </p:nvSpPr>
        <p:spPr>
          <a:xfrm>
            <a:off x="884237" y="3434307"/>
            <a:ext cx="7573486" cy="1072716"/>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latin typeface="+mj-lt"/>
            </a:endParaRPr>
          </a:p>
        </p:txBody>
      </p:sp>
      <p:sp>
        <p:nvSpPr>
          <p:cNvPr id="45" name="Google Shape;513;p44">
            <a:extLst>
              <a:ext uri="{FF2B5EF4-FFF2-40B4-BE49-F238E27FC236}">
                <a16:creationId xmlns:a16="http://schemas.microsoft.com/office/drawing/2014/main" id="{35361121-A4B7-4069-9598-811977059AB2}"/>
              </a:ext>
            </a:extLst>
          </p:cNvPr>
          <p:cNvSpPr/>
          <p:nvPr/>
        </p:nvSpPr>
        <p:spPr>
          <a:xfrm>
            <a:off x="952516" y="3498948"/>
            <a:ext cx="7427419" cy="946159"/>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lumMod val="50000"/>
                </a:schemeClr>
              </a:solidFill>
              <a:latin typeface="+mj-lt"/>
            </a:endParaRPr>
          </a:p>
        </p:txBody>
      </p:sp>
      <p:sp>
        <p:nvSpPr>
          <p:cNvPr id="42" name="Google Shape;512;p44">
            <a:extLst>
              <a:ext uri="{FF2B5EF4-FFF2-40B4-BE49-F238E27FC236}">
                <a16:creationId xmlns:a16="http://schemas.microsoft.com/office/drawing/2014/main" id="{8257DA26-DDD1-4C56-9F6A-38DC4360ED13}"/>
              </a:ext>
            </a:extLst>
          </p:cNvPr>
          <p:cNvSpPr/>
          <p:nvPr/>
        </p:nvSpPr>
        <p:spPr>
          <a:xfrm>
            <a:off x="686277" y="2548336"/>
            <a:ext cx="7573486" cy="1072716"/>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latin typeface="+mj-lt"/>
            </a:endParaRPr>
          </a:p>
        </p:txBody>
      </p:sp>
      <p:sp>
        <p:nvSpPr>
          <p:cNvPr id="43" name="Google Shape;513;p44">
            <a:extLst>
              <a:ext uri="{FF2B5EF4-FFF2-40B4-BE49-F238E27FC236}">
                <a16:creationId xmlns:a16="http://schemas.microsoft.com/office/drawing/2014/main" id="{3DD5F348-AEFC-42EB-B27C-A2D1768A1C08}"/>
              </a:ext>
            </a:extLst>
          </p:cNvPr>
          <p:cNvSpPr/>
          <p:nvPr/>
        </p:nvSpPr>
        <p:spPr>
          <a:xfrm>
            <a:off x="754556" y="2612977"/>
            <a:ext cx="7427419" cy="946159"/>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lumMod val="50000"/>
                </a:schemeClr>
              </a:solidFill>
              <a:latin typeface="+mj-lt"/>
            </a:endParaRPr>
          </a:p>
        </p:txBody>
      </p:sp>
      <p:sp>
        <p:nvSpPr>
          <p:cNvPr id="37" name="Google Shape;512;p44">
            <a:extLst>
              <a:ext uri="{FF2B5EF4-FFF2-40B4-BE49-F238E27FC236}">
                <a16:creationId xmlns:a16="http://schemas.microsoft.com/office/drawing/2014/main" id="{4F0C8737-31DF-4EC3-B18A-F658DE496E0E}"/>
              </a:ext>
            </a:extLst>
          </p:cNvPr>
          <p:cNvSpPr/>
          <p:nvPr/>
        </p:nvSpPr>
        <p:spPr>
          <a:xfrm>
            <a:off x="488317" y="1886714"/>
            <a:ext cx="7573486" cy="1072716"/>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latin typeface="+mj-lt"/>
            </a:endParaRPr>
          </a:p>
        </p:txBody>
      </p:sp>
      <p:sp>
        <p:nvSpPr>
          <p:cNvPr id="38" name="Google Shape;513;p44">
            <a:extLst>
              <a:ext uri="{FF2B5EF4-FFF2-40B4-BE49-F238E27FC236}">
                <a16:creationId xmlns:a16="http://schemas.microsoft.com/office/drawing/2014/main" id="{A045FA81-26A7-4CB0-A288-6D34FF555434}"/>
              </a:ext>
            </a:extLst>
          </p:cNvPr>
          <p:cNvSpPr/>
          <p:nvPr/>
        </p:nvSpPr>
        <p:spPr>
          <a:xfrm>
            <a:off x="556596" y="1951355"/>
            <a:ext cx="7427419" cy="946159"/>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lumMod val="50000"/>
                </a:schemeClr>
              </a:solidFill>
              <a:latin typeface="+mj-lt"/>
            </a:endParaRPr>
          </a:p>
        </p:txBody>
      </p:sp>
      <p:sp>
        <p:nvSpPr>
          <p:cNvPr id="10" name="Rectangle: Rounded Corners 9">
            <a:extLst>
              <a:ext uri="{FF2B5EF4-FFF2-40B4-BE49-F238E27FC236}">
                <a16:creationId xmlns:a16="http://schemas.microsoft.com/office/drawing/2014/main" id="{50312878-0207-4243-9282-6FDFF6916B2C}"/>
              </a:ext>
            </a:extLst>
          </p:cNvPr>
          <p:cNvSpPr/>
          <p:nvPr/>
        </p:nvSpPr>
        <p:spPr>
          <a:xfrm>
            <a:off x="-693738" y="788886"/>
            <a:ext cx="8618537" cy="1381105"/>
          </a:xfrm>
          <a:prstGeom prst="roundRect">
            <a:avLst>
              <a:gd name="adj" fmla="val 45862"/>
            </a:avLst>
          </a:prstGeom>
          <a:gradFill flip="none" rotWithShape="1">
            <a:gsLst>
              <a:gs pos="0">
                <a:srgbClr val="35D5DD"/>
              </a:gs>
              <a:gs pos="100000">
                <a:srgbClr val="1963E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24" name="Rectangle: Rounded Corners 23">
            <a:extLst>
              <a:ext uri="{FF2B5EF4-FFF2-40B4-BE49-F238E27FC236}">
                <a16:creationId xmlns:a16="http://schemas.microsoft.com/office/drawing/2014/main" id="{55B8ABEC-2B89-444E-8423-315AB9C0492C}"/>
              </a:ext>
            </a:extLst>
          </p:cNvPr>
          <p:cNvSpPr/>
          <p:nvPr/>
        </p:nvSpPr>
        <p:spPr>
          <a:xfrm>
            <a:off x="-611189" y="884136"/>
            <a:ext cx="8424179" cy="1190625"/>
          </a:xfrm>
          <a:prstGeom prst="roundRect">
            <a:avLst>
              <a:gd name="adj" fmla="val 4586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30" name="TextBox 29">
            <a:extLst>
              <a:ext uri="{FF2B5EF4-FFF2-40B4-BE49-F238E27FC236}">
                <a16:creationId xmlns:a16="http://schemas.microsoft.com/office/drawing/2014/main" id="{40F50393-66A3-4112-8BD3-2102F7FBE49F}"/>
              </a:ext>
            </a:extLst>
          </p:cNvPr>
          <p:cNvSpPr txBox="1"/>
          <p:nvPr/>
        </p:nvSpPr>
        <p:spPr>
          <a:xfrm>
            <a:off x="-119575" y="987307"/>
            <a:ext cx="7663375" cy="954107"/>
          </a:xfrm>
          <a:prstGeom prst="rect">
            <a:avLst/>
          </a:prstGeom>
          <a:noFill/>
        </p:spPr>
        <p:txBody>
          <a:bodyPr wrap="square">
            <a:spAutoFit/>
          </a:bodyPr>
          <a:lstStyle/>
          <a:p>
            <a:pPr algn="just" defTabSz="81793">
              <a:buClrTx/>
            </a:pPr>
            <a:r>
              <a:rPr lang="ru-RU" kern="1200" dirty="0">
                <a:solidFill>
                  <a:schemeClr val="accent2">
                    <a:lumMod val="75000"/>
                  </a:schemeClr>
                </a:solidFill>
                <a:latin typeface="+mj-lt"/>
                <a:ea typeface="Calibri" panose="020F0502020204030204" pitchFamily="34" charset="0"/>
                <a:cs typeface="Arial" panose="020B0604020202020204" pitchFamily="34" charset="0"/>
              </a:rPr>
              <a:t>Давлат органининг ёки бошқа ташкилотнинг ходими қуйидаги ҳолларда мавжуд манфаатлар тўқнашуви </a:t>
            </a:r>
            <a:r>
              <a:rPr lang="ru-RU" kern="1200" dirty="0">
                <a:solidFill>
                  <a:schemeClr val="accent5">
                    <a:lumMod val="50000"/>
                  </a:schemeClr>
                </a:solidFill>
                <a:latin typeface="+mj-lt"/>
                <a:ea typeface="Calibri" panose="020F0502020204030204" pitchFamily="34" charset="0"/>
                <a:cs typeface="Arial" panose="020B0604020202020204" pitchFamily="34" charset="0"/>
              </a:rPr>
              <a:t>ўзига маълум бўлиб қолган </a:t>
            </a:r>
            <a:r>
              <a:rPr lang="ru-RU" kern="1200" dirty="0">
                <a:solidFill>
                  <a:schemeClr val="accent2">
                    <a:lumMod val="75000"/>
                  </a:schemeClr>
                </a:solidFill>
                <a:latin typeface="+mj-lt"/>
                <a:ea typeface="Calibri" panose="020F0502020204030204" pitchFamily="34" charset="0"/>
                <a:cs typeface="Arial" panose="020B0604020202020204" pitchFamily="34" charset="0"/>
              </a:rPr>
              <a:t>пайтдан эътиборан </a:t>
            </a:r>
            <a:r>
              <a:rPr lang="ru-RU" kern="1200" dirty="0">
                <a:solidFill>
                  <a:schemeClr val="accent5">
                    <a:lumMod val="50000"/>
                  </a:schemeClr>
                </a:solidFill>
                <a:latin typeface="+mj-lt"/>
                <a:ea typeface="Calibri" panose="020F0502020204030204" pitchFamily="34" charset="0"/>
                <a:cs typeface="Arial" panose="020B0604020202020204" pitchFamily="34" charset="0"/>
              </a:rPr>
              <a:t>1 иш куни </a:t>
            </a:r>
            <a:r>
              <a:rPr lang="ru-RU" kern="1200" dirty="0">
                <a:solidFill>
                  <a:schemeClr val="accent2">
                    <a:lumMod val="75000"/>
                  </a:schemeClr>
                </a:solidFill>
                <a:latin typeface="+mj-lt"/>
                <a:ea typeface="Calibri" panose="020F0502020204030204" pitchFamily="34" charset="0"/>
                <a:cs typeface="Arial" panose="020B0604020202020204" pitchFamily="34" charset="0"/>
              </a:rPr>
              <a:t>ичида мавжуд манфаатлар тўқнашуви ҳақидаги белгиланган шаклдаги </a:t>
            </a:r>
            <a:r>
              <a:rPr lang="ru-RU" kern="1200" dirty="0">
                <a:solidFill>
                  <a:schemeClr val="accent5">
                    <a:lumMod val="50000"/>
                  </a:schemeClr>
                </a:solidFill>
                <a:latin typeface="+mj-lt"/>
                <a:ea typeface="Calibri" panose="020F0502020204030204" pitchFamily="34" charset="0"/>
                <a:cs typeface="Arial" panose="020B0604020202020204" pitchFamily="34" charset="0"/>
              </a:rPr>
              <a:t>хабарномани тўлдириши</a:t>
            </a:r>
            <a:r>
              <a:rPr lang="ru-RU" kern="1200" dirty="0">
                <a:solidFill>
                  <a:schemeClr val="accent2">
                    <a:lumMod val="75000"/>
                  </a:schemeClr>
                </a:solidFill>
                <a:latin typeface="+mj-lt"/>
                <a:ea typeface="Calibri" panose="020F0502020204030204" pitchFamily="34" charset="0"/>
                <a:cs typeface="Arial" panose="020B0604020202020204" pitchFamily="34" charset="0"/>
              </a:rPr>
              <a:t> ва ўзининг бевосита раҳбарига ёки махсус бўлинмага </a:t>
            </a:r>
            <a:r>
              <a:rPr lang="ru-RU" b="1" kern="1200" dirty="0">
                <a:solidFill>
                  <a:schemeClr val="accent5">
                    <a:lumMod val="50000"/>
                  </a:schemeClr>
                </a:solidFill>
                <a:latin typeface="+mj-lt"/>
                <a:ea typeface="Calibri" panose="020F0502020204030204" pitchFamily="34" charset="0"/>
                <a:cs typeface="Arial" panose="020B0604020202020204" pitchFamily="34" charset="0"/>
              </a:rPr>
              <a:t>тақдим </a:t>
            </a:r>
            <a:r>
              <a:rPr lang="ru-RU" b="1" kern="1200" dirty="0" err="1">
                <a:solidFill>
                  <a:schemeClr val="accent5">
                    <a:lumMod val="50000"/>
                  </a:schemeClr>
                </a:solidFill>
                <a:latin typeface="+mj-lt"/>
                <a:ea typeface="Calibri" panose="020F0502020204030204" pitchFamily="34" charset="0"/>
                <a:cs typeface="Arial" panose="020B0604020202020204" pitchFamily="34" charset="0"/>
              </a:rPr>
              <a:t>этиши</a:t>
            </a:r>
            <a:r>
              <a:rPr lang="ru-RU" b="1" kern="1200" dirty="0">
                <a:solidFill>
                  <a:schemeClr val="accent5">
                    <a:lumMod val="50000"/>
                  </a:schemeClr>
                </a:solidFill>
                <a:latin typeface="+mj-lt"/>
                <a:ea typeface="Calibri" panose="020F0502020204030204" pitchFamily="34" charset="0"/>
                <a:cs typeface="Arial" panose="020B0604020202020204" pitchFamily="34" charset="0"/>
              </a:rPr>
              <a:t> </a:t>
            </a:r>
            <a:r>
              <a:rPr lang="ru-RU" b="1" kern="1200" dirty="0" err="1">
                <a:solidFill>
                  <a:schemeClr val="accent5">
                    <a:lumMod val="50000"/>
                  </a:schemeClr>
                </a:solidFill>
                <a:latin typeface="+mj-lt"/>
                <a:ea typeface="Calibri" panose="020F0502020204030204" pitchFamily="34" charset="0"/>
                <a:cs typeface="Arial" panose="020B0604020202020204" pitchFamily="34" charset="0"/>
              </a:rPr>
              <a:t>шарт</a:t>
            </a:r>
            <a:r>
              <a:rPr lang="en-US" b="1" kern="1200" dirty="0">
                <a:solidFill>
                  <a:schemeClr val="accent5">
                    <a:lumMod val="50000"/>
                  </a:schemeClr>
                </a:solidFill>
                <a:latin typeface="+mj-lt"/>
                <a:ea typeface="Calibri" panose="020F0502020204030204" pitchFamily="34" charset="0"/>
                <a:cs typeface="Arial" panose="020B0604020202020204" pitchFamily="34" charset="0"/>
              </a:rPr>
              <a:t>.</a:t>
            </a:r>
            <a:endParaRPr lang="ru-RU" b="1" kern="1200" dirty="0">
              <a:solidFill>
                <a:schemeClr val="accent5">
                  <a:lumMod val="50000"/>
                </a:schemeClr>
              </a:solidFill>
              <a:latin typeface="+mj-lt"/>
              <a:ea typeface="Calibri" panose="020F050202020403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8EA19C9-9D55-41C8-A89C-86927A88ED24}"/>
              </a:ext>
            </a:extLst>
          </p:cNvPr>
          <p:cNvSpPr txBox="1"/>
          <p:nvPr/>
        </p:nvSpPr>
        <p:spPr>
          <a:xfrm>
            <a:off x="765654" y="2207978"/>
            <a:ext cx="6874821" cy="646331"/>
          </a:xfrm>
          <a:prstGeom prst="rect">
            <a:avLst/>
          </a:prstGeom>
          <a:noFill/>
        </p:spPr>
        <p:txBody>
          <a:bodyPr wrap="square">
            <a:spAutoFit/>
          </a:bodyPr>
          <a:lstStyle/>
          <a:p>
            <a:pPr lvl="0" algn="just"/>
            <a:r>
              <a:rPr lang="ru-RU" sz="1200" b="0" dirty="0">
                <a:solidFill>
                  <a:schemeClr val="accent2">
                    <a:lumMod val="75000"/>
                  </a:schemeClr>
                </a:solidFill>
                <a:latin typeface="+mj-lt"/>
                <a:cs typeface="Arial" panose="020B0604020202020204" pitchFamily="34" charset="0"/>
              </a:rPr>
              <a:t>яқин қариндошлари бевосита ходимнинг бўйсунувидаги ишга қабул қилинган бўлса ёки ходимнинг ишига фуқаролик-ҳуқуқий шартнома асосида ўзига алоқадор шахслар жалб этилган бўлса;</a:t>
            </a:r>
          </a:p>
        </p:txBody>
      </p:sp>
      <p:sp>
        <p:nvSpPr>
          <p:cNvPr id="51" name="TextBox 50">
            <a:extLst>
              <a:ext uri="{FF2B5EF4-FFF2-40B4-BE49-F238E27FC236}">
                <a16:creationId xmlns:a16="http://schemas.microsoft.com/office/drawing/2014/main" id="{AAF6E1AD-04F7-4553-A02E-C02F5DE6DBF7}"/>
              </a:ext>
            </a:extLst>
          </p:cNvPr>
          <p:cNvSpPr txBox="1"/>
          <p:nvPr/>
        </p:nvSpPr>
        <p:spPr>
          <a:xfrm>
            <a:off x="957311" y="3030963"/>
            <a:ext cx="6735032" cy="461665"/>
          </a:xfrm>
          <a:prstGeom prst="rect">
            <a:avLst/>
          </a:prstGeom>
          <a:noFill/>
        </p:spPr>
        <p:txBody>
          <a:bodyPr wrap="square">
            <a:spAutoFit/>
          </a:bodyPr>
          <a:lstStyle/>
          <a:p>
            <a:pPr lvl="0" algn="just"/>
            <a:r>
              <a:rPr lang="ru-RU" sz="1200" b="0" dirty="0">
                <a:solidFill>
                  <a:schemeClr val="accent2">
                    <a:lumMod val="75000"/>
                  </a:schemeClr>
                </a:solidFill>
                <a:latin typeface="+mj-lt"/>
                <a:cs typeface="Arial" panose="020B0604020202020204" pitchFamily="34" charset="0"/>
              </a:rPr>
              <a:t>у ўзига алоқадор шахсларга тааллуқли масалалар бўйича қарорлар қабул қилишда иштирок этаётган бўлса</a:t>
            </a:r>
            <a:r>
              <a:rPr lang="en-US" sz="1200" dirty="0">
                <a:solidFill>
                  <a:schemeClr val="accent2">
                    <a:lumMod val="75000"/>
                  </a:schemeClr>
                </a:solidFill>
                <a:latin typeface="+mj-lt"/>
                <a:cs typeface="Arial" panose="020B0604020202020204" pitchFamily="34" charset="0"/>
              </a:rPr>
              <a:t>;</a:t>
            </a:r>
            <a:endParaRPr lang="ru-RU" sz="1200" b="0" dirty="0">
              <a:solidFill>
                <a:schemeClr val="accent2">
                  <a:lumMod val="75000"/>
                </a:schemeClr>
              </a:solidFill>
              <a:latin typeface="+mj-lt"/>
              <a:cs typeface="Arial" panose="020B0604020202020204" pitchFamily="34" charset="0"/>
            </a:endParaRPr>
          </a:p>
        </p:txBody>
      </p:sp>
      <p:sp>
        <p:nvSpPr>
          <p:cNvPr id="53" name="TextBox 52">
            <a:extLst>
              <a:ext uri="{FF2B5EF4-FFF2-40B4-BE49-F238E27FC236}">
                <a16:creationId xmlns:a16="http://schemas.microsoft.com/office/drawing/2014/main" id="{1D4344F1-27FD-4349-B9B4-2555EDECC48C}"/>
              </a:ext>
            </a:extLst>
          </p:cNvPr>
          <p:cNvSpPr txBox="1"/>
          <p:nvPr/>
        </p:nvSpPr>
        <p:spPr>
          <a:xfrm>
            <a:off x="1160224" y="3712748"/>
            <a:ext cx="6972770" cy="646331"/>
          </a:xfrm>
          <a:prstGeom prst="rect">
            <a:avLst/>
          </a:prstGeom>
          <a:noFill/>
        </p:spPr>
        <p:txBody>
          <a:bodyPr wrap="square">
            <a:spAutoFit/>
          </a:bodyPr>
          <a:lstStyle/>
          <a:p>
            <a:pPr lvl="0" algn="just"/>
            <a:r>
              <a:rPr lang="ru-RU" sz="1200" b="0" dirty="0">
                <a:solidFill>
                  <a:schemeClr val="accent2">
                    <a:lumMod val="75000"/>
                  </a:schemeClr>
                </a:solidFill>
                <a:latin typeface="+mj-lt"/>
                <a:cs typeface="Arial" panose="020B0604020202020204" pitchFamily="34" charset="0"/>
              </a:rPr>
              <a:t>яқин қариндоши текширув ўтказилаётган объектда (юридик шахсда) текширув йўналиши бўйича масъул мансабдор шахс сифатида ишлаётган бўлса ёки мазкур текширув объекти (юридик шахс) унга алоқадор шахс бўлса</a:t>
            </a:r>
            <a:r>
              <a:rPr lang="en-US" sz="1200" b="0" dirty="0">
                <a:solidFill>
                  <a:schemeClr val="accent2">
                    <a:lumMod val="75000"/>
                  </a:schemeClr>
                </a:solidFill>
                <a:latin typeface="+mj-lt"/>
                <a:cs typeface="Arial" panose="020B0604020202020204" pitchFamily="34" charset="0"/>
              </a:rPr>
              <a:t>;</a:t>
            </a:r>
            <a:endParaRPr lang="ru-RU" sz="1200" b="0" dirty="0">
              <a:solidFill>
                <a:schemeClr val="accent2">
                  <a:lumMod val="75000"/>
                </a:schemeClr>
              </a:solidFill>
              <a:latin typeface="+mj-lt"/>
              <a:cs typeface="Arial" panose="020B0604020202020204" pitchFamily="34" charset="0"/>
            </a:endParaRPr>
          </a:p>
        </p:txBody>
      </p:sp>
      <p:sp>
        <p:nvSpPr>
          <p:cNvPr id="55" name="TextBox 54">
            <a:extLst>
              <a:ext uri="{FF2B5EF4-FFF2-40B4-BE49-F238E27FC236}">
                <a16:creationId xmlns:a16="http://schemas.microsoft.com/office/drawing/2014/main" id="{372C4A9B-BD4D-4A38-94F5-421C6CBE8C30}"/>
              </a:ext>
            </a:extLst>
          </p:cNvPr>
          <p:cNvSpPr txBox="1"/>
          <p:nvPr/>
        </p:nvSpPr>
        <p:spPr>
          <a:xfrm>
            <a:off x="952516" y="4588618"/>
            <a:ext cx="6522243" cy="276999"/>
          </a:xfrm>
          <a:prstGeom prst="rect">
            <a:avLst/>
          </a:prstGeom>
          <a:noFill/>
        </p:spPr>
        <p:txBody>
          <a:bodyPr wrap="square">
            <a:spAutoFit/>
          </a:bodyPr>
          <a:lstStyle/>
          <a:p>
            <a:pPr lvl="0" algn="ctr"/>
            <a:r>
              <a:rPr lang="ru-RU" sz="1200" b="0" dirty="0">
                <a:solidFill>
                  <a:schemeClr val="accent2">
                    <a:lumMod val="75000"/>
                  </a:schemeClr>
                </a:solidFill>
                <a:latin typeface="+mj-lt"/>
                <a:cs typeface="Arial" panose="020B0604020202020204" pitchFamily="34" charset="0"/>
              </a:rPr>
              <a:t>бошқа ҳар қандай мавжуд манфаатлар тўқнашуви ўзига маълум </a:t>
            </a:r>
            <a:r>
              <a:rPr lang="ru-RU" sz="1200" b="0" dirty="0" err="1">
                <a:solidFill>
                  <a:schemeClr val="accent2">
                    <a:lumMod val="75000"/>
                  </a:schemeClr>
                </a:solidFill>
                <a:latin typeface="+mj-lt"/>
                <a:cs typeface="Arial" panose="020B0604020202020204" pitchFamily="34" charset="0"/>
              </a:rPr>
              <a:t>бўлиб</a:t>
            </a:r>
            <a:r>
              <a:rPr lang="ru-RU" sz="1200" b="0" dirty="0">
                <a:solidFill>
                  <a:schemeClr val="accent2">
                    <a:lumMod val="75000"/>
                  </a:schemeClr>
                </a:solidFill>
                <a:latin typeface="+mj-lt"/>
                <a:cs typeface="Arial" panose="020B0604020202020204" pitchFamily="34" charset="0"/>
              </a:rPr>
              <a:t> </a:t>
            </a:r>
            <a:r>
              <a:rPr lang="ru-RU" sz="1200" b="0" dirty="0" err="1">
                <a:solidFill>
                  <a:schemeClr val="accent2">
                    <a:lumMod val="75000"/>
                  </a:schemeClr>
                </a:solidFill>
                <a:latin typeface="+mj-lt"/>
                <a:cs typeface="Arial" panose="020B0604020202020204" pitchFamily="34" charset="0"/>
              </a:rPr>
              <a:t>қолса</a:t>
            </a:r>
            <a:r>
              <a:rPr lang="ru-RU" sz="1200" b="0" dirty="0">
                <a:solidFill>
                  <a:schemeClr val="accent2">
                    <a:lumMod val="75000"/>
                  </a:schemeClr>
                </a:solidFill>
                <a:latin typeface="+mj-lt"/>
                <a:cs typeface="Arial" panose="020B0604020202020204" pitchFamily="34" charset="0"/>
              </a:rPr>
              <a:t>.</a:t>
            </a:r>
          </a:p>
        </p:txBody>
      </p:sp>
      <p:sp>
        <p:nvSpPr>
          <p:cNvPr id="2" name="Прямоугольник 1">
            <a:extLst>
              <a:ext uri="{FF2B5EF4-FFF2-40B4-BE49-F238E27FC236}">
                <a16:creationId xmlns:a16="http://schemas.microsoft.com/office/drawing/2014/main" id="{758BA0A8-3644-4FB7-8C5D-BFA67B5BF42B}"/>
              </a:ext>
            </a:extLst>
          </p:cNvPr>
          <p:cNvSpPr/>
          <p:nvPr/>
        </p:nvSpPr>
        <p:spPr>
          <a:xfrm>
            <a:off x="1660750" y="142565"/>
            <a:ext cx="5822500" cy="523220"/>
          </a:xfrm>
          <a:prstGeom prst="rect">
            <a:avLst/>
          </a:prstGeom>
        </p:spPr>
        <p:txBody>
          <a:bodyPr wrap="square">
            <a:spAutoFit/>
          </a:bodyPr>
          <a:lstStyle/>
          <a:p>
            <a:pPr algn="ct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Мавжуд</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манфаатлар</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тўқнашуви</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тўғрисидаги</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хабарномани</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тақдим</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этиш</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тартиби</a:t>
            </a:r>
            <a:endPar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0;p52">
            <a:extLst>
              <a:ext uri="{FF2B5EF4-FFF2-40B4-BE49-F238E27FC236}">
                <a16:creationId xmlns:a16="http://schemas.microsoft.com/office/drawing/2014/main" id="{3AE619AF-46B2-450B-A5B6-33733A3E74B5}"/>
              </a:ext>
            </a:extLst>
          </p:cNvPr>
          <p:cNvSpPr/>
          <p:nvPr/>
        </p:nvSpPr>
        <p:spPr>
          <a:xfrm>
            <a:off x="3717750" y="750472"/>
            <a:ext cx="4988100" cy="1287877"/>
          </a:xfrm>
          <a:prstGeom prst="roundRect">
            <a:avLst>
              <a:gd name="adj" fmla="val 4926"/>
            </a:avLst>
          </a:prstGeom>
          <a:no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01;p52">
            <a:extLst>
              <a:ext uri="{FF2B5EF4-FFF2-40B4-BE49-F238E27FC236}">
                <a16:creationId xmlns:a16="http://schemas.microsoft.com/office/drawing/2014/main" id="{F4D12DB7-9178-4E73-8D99-092618A718D0}"/>
              </a:ext>
            </a:extLst>
          </p:cNvPr>
          <p:cNvSpPr/>
          <p:nvPr/>
        </p:nvSpPr>
        <p:spPr>
          <a:xfrm>
            <a:off x="-1248924" y="586181"/>
            <a:ext cx="4638900" cy="3971137"/>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02;p52">
            <a:extLst>
              <a:ext uri="{FF2B5EF4-FFF2-40B4-BE49-F238E27FC236}">
                <a16:creationId xmlns:a16="http://schemas.microsoft.com/office/drawing/2014/main" id="{31D3433E-FAA5-4B4B-BFB9-0A969A040997}"/>
              </a:ext>
            </a:extLst>
          </p:cNvPr>
          <p:cNvSpPr/>
          <p:nvPr/>
        </p:nvSpPr>
        <p:spPr>
          <a:xfrm>
            <a:off x="-1077730" y="750473"/>
            <a:ext cx="4301700" cy="3606033"/>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Прямоугольник 12">
            <a:extLst>
              <a:ext uri="{FF2B5EF4-FFF2-40B4-BE49-F238E27FC236}">
                <a16:creationId xmlns:a16="http://schemas.microsoft.com/office/drawing/2014/main" id="{3F5CAEA2-F928-4B8C-8A28-6FD42BD4F204}"/>
              </a:ext>
            </a:extLst>
          </p:cNvPr>
          <p:cNvSpPr/>
          <p:nvPr/>
        </p:nvSpPr>
        <p:spPr>
          <a:xfrm>
            <a:off x="257175" y="1704111"/>
            <a:ext cx="2878070" cy="1477328"/>
          </a:xfrm>
          <a:prstGeom prst="rect">
            <a:avLst/>
          </a:prstGeom>
        </p:spPr>
        <p:txBody>
          <a:bodyPr wrap="square">
            <a:spAutoFit/>
          </a:bodyPr>
          <a:lstStyle/>
          <a:p>
            <a:pPr algn="ctr">
              <a:spcBef>
                <a:spcPct val="20000"/>
              </a:spcBef>
            </a:pPr>
            <a:r>
              <a:rPr lang="ru-RU" altLang="ru-RU" sz="1800" dirty="0" err="1">
                <a:solidFill>
                  <a:srgbClr val="002060"/>
                </a:solidFill>
                <a:cs typeface="Calibri" panose="020F0502020204030204" pitchFamily="34" charset="0"/>
              </a:rPr>
              <a:t>Манфаатлар</a:t>
            </a:r>
            <a:r>
              <a:rPr lang="ru-RU" altLang="ru-RU" sz="1800" dirty="0">
                <a:solidFill>
                  <a:srgbClr val="002060"/>
                </a:solidFill>
                <a:cs typeface="Calibri" panose="020F0502020204030204" pitchFamily="34" charset="0"/>
              </a:rPr>
              <a:t> </a:t>
            </a:r>
            <a:r>
              <a:rPr lang="ru-RU" altLang="ru-RU" sz="1800" dirty="0" err="1">
                <a:solidFill>
                  <a:srgbClr val="002060"/>
                </a:solidFill>
                <a:cs typeface="Calibri" panose="020F0502020204030204" pitchFamily="34" charset="0"/>
              </a:rPr>
              <a:t>тўқнашуви</a:t>
            </a:r>
            <a:r>
              <a:rPr lang="ru-RU" altLang="ru-RU" sz="1800" dirty="0">
                <a:solidFill>
                  <a:srgbClr val="002060"/>
                </a:solidFill>
                <a:cs typeface="Calibri" panose="020F0502020204030204" pitchFamily="34" charset="0"/>
              </a:rPr>
              <a:t> </a:t>
            </a:r>
            <a:r>
              <a:rPr lang="ru-RU" altLang="ru-RU" sz="1800" dirty="0" err="1">
                <a:solidFill>
                  <a:srgbClr val="002060"/>
                </a:solidFill>
                <a:cs typeface="Calibri" panose="020F0502020204030204" pitchFamily="34" charset="0"/>
              </a:rPr>
              <a:t>тўғрисидаги</a:t>
            </a:r>
            <a:r>
              <a:rPr lang="ru-RU" altLang="ru-RU" sz="1800" dirty="0">
                <a:solidFill>
                  <a:srgbClr val="002060"/>
                </a:solidFill>
                <a:cs typeface="Calibri" panose="020F0502020204030204" pitchFamily="34" charset="0"/>
              </a:rPr>
              <a:t> </a:t>
            </a:r>
            <a:r>
              <a:rPr lang="ru-RU" altLang="ru-RU" sz="1800" dirty="0" err="1">
                <a:solidFill>
                  <a:srgbClr val="002060"/>
                </a:solidFill>
                <a:cs typeface="Calibri" panose="020F0502020204030204" pitchFamily="34" charset="0"/>
              </a:rPr>
              <a:t>маълумотлар</a:t>
            </a:r>
            <a:r>
              <a:rPr lang="ru-RU" altLang="ru-RU" sz="1800" dirty="0">
                <a:solidFill>
                  <a:srgbClr val="002060"/>
                </a:solidFill>
                <a:cs typeface="Calibri" panose="020F0502020204030204" pitchFamily="34" charset="0"/>
              </a:rPr>
              <a:t> </a:t>
            </a:r>
            <a:r>
              <a:rPr lang="ru-RU" altLang="ru-RU" sz="1800" dirty="0" err="1">
                <a:solidFill>
                  <a:srgbClr val="002060"/>
                </a:solidFill>
                <a:cs typeface="Calibri" panose="020F0502020204030204" pitchFamily="34" charset="0"/>
              </a:rPr>
              <a:t>қуйидагича</a:t>
            </a:r>
            <a:r>
              <a:rPr lang="ru-RU" altLang="ru-RU" sz="1800" dirty="0">
                <a:solidFill>
                  <a:srgbClr val="002060"/>
                </a:solidFill>
                <a:cs typeface="Calibri" panose="020F0502020204030204" pitchFamily="34" charset="0"/>
              </a:rPr>
              <a:t> декларация </a:t>
            </a:r>
            <a:r>
              <a:rPr lang="ru-RU" altLang="ru-RU" sz="1800" dirty="0" err="1">
                <a:solidFill>
                  <a:srgbClr val="002060"/>
                </a:solidFill>
                <a:cs typeface="Calibri" panose="020F0502020204030204" pitchFamily="34" charset="0"/>
              </a:rPr>
              <a:t>қилинади</a:t>
            </a:r>
            <a:r>
              <a:rPr lang="ru-RU" altLang="ru-RU" sz="1800" dirty="0">
                <a:solidFill>
                  <a:srgbClr val="002060"/>
                </a:solidFill>
                <a:cs typeface="Calibri" panose="020F0502020204030204" pitchFamily="34" charset="0"/>
              </a:rPr>
              <a:t>:</a:t>
            </a:r>
            <a:endParaRPr lang="ru-RU" altLang="ru-RU" sz="1600" dirty="0">
              <a:solidFill>
                <a:srgbClr val="002060"/>
              </a:solidFill>
              <a:cs typeface="Calibri" panose="020F0502020204030204" pitchFamily="34" charset="0"/>
            </a:endParaRPr>
          </a:p>
        </p:txBody>
      </p:sp>
      <p:sp>
        <p:nvSpPr>
          <p:cNvPr id="14" name="Прямоугольник 13">
            <a:extLst>
              <a:ext uri="{FF2B5EF4-FFF2-40B4-BE49-F238E27FC236}">
                <a16:creationId xmlns:a16="http://schemas.microsoft.com/office/drawing/2014/main" id="{0883BAF1-6430-4D15-852D-0F86F42C334D}"/>
              </a:ext>
            </a:extLst>
          </p:cNvPr>
          <p:cNvSpPr/>
          <p:nvPr/>
        </p:nvSpPr>
        <p:spPr>
          <a:xfrm>
            <a:off x="3971925" y="1002683"/>
            <a:ext cx="4572000" cy="738664"/>
          </a:xfrm>
          <a:prstGeom prst="rect">
            <a:avLst/>
          </a:prstGeom>
        </p:spPr>
        <p:txBody>
          <a:bodyPr wrap="square">
            <a:spAutoFit/>
          </a:bodyPr>
          <a:lstStyle/>
          <a:p>
            <a:pPr lvl="0">
              <a:spcBef>
                <a:spcPct val="0"/>
              </a:spcBef>
            </a:pPr>
            <a:r>
              <a:rPr lang="uz-Cyrl-UZ" altLang="ru-RU" b="1" dirty="0">
                <a:solidFill>
                  <a:srgbClr val="0070C0"/>
                </a:solidFill>
                <a:latin typeface="Arial" panose="020B0604020202020204" pitchFamily="34" charset="0"/>
                <a:cs typeface="Arial" panose="020B0604020202020204" pitchFamily="34" charset="0"/>
              </a:rPr>
              <a:t>ДАСТЛАБКИ ДЕКЛАРАЦИЯ </a:t>
            </a:r>
            <a:r>
              <a:rPr lang="uz-Cyrl-UZ" altLang="ru-RU" i="1" dirty="0">
                <a:solidFill>
                  <a:srgbClr val="002060"/>
                </a:solidFill>
                <a:latin typeface="Arial" panose="020B0604020202020204" pitchFamily="34" charset="0"/>
                <a:cs typeface="Arial" panose="020B0604020202020204" pitchFamily="34" charset="0"/>
              </a:rPr>
              <a:t>(бўш иш ўринларига номзодларни лавозимга тайинлаш ҳамда лавозим  ўзгартирилиши (ротация) вақтида)</a:t>
            </a:r>
            <a:endParaRPr lang="ru-RU" altLang="ru-RU" i="1" dirty="0">
              <a:solidFill>
                <a:srgbClr val="002060"/>
              </a:solidFill>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8EF64CEA-C636-4717-9C93-9A6A19ECA01F}"/>
              </a:ext>
            </a:extLst>
          </p:cNvPr>
          <p:cNvSpPr/>
          <p:nvPr/>
        </p:nvSpPr>
        <p:spPr>
          <a:xfrm>
            <a:off x="3971925" y="2442775"/>
            <a:ext cx="4572000" cy="523220"/>
          </a:xfrm>
          <a:prstGeom prst="rect">
            <a:avLst/>
          </a:prstGeom>
        </p:spPr>
        <p:txBody>
          <a:bodyPr wrap="square">
            <a:spAutoFit/>
          </a:bodyPr>
          <a:lstStyle/>
          <a:p>
            <a:pPr lvl="0">
              <a:spcBef>
                <a:spcPct val="0"/>
              </a:spcBef>
            </a:pPr>
            <a:r>
              <a:rPr lang="uz-Cyrl-UZ" altLang="ru-RU" b="1" dirty="0">
                <a:solidFill>
                  <a:srgbClr val="0070C0"/>
                </a:solidFill>
                <a:latin typeface="Arial" panose="020B0604020202020204" pitchFamily="34" charset="0"/>
                <a:cs typeface="Arial" panose="020B0604020202020204" pitchFamily="34" charset="0"/>
              </a:rPr>
              <a:t>ЙИЛЛИК ДЕКЛАРАЦИЯ </a:t>
            </a:r>
            <a:r>
              <a:rPr lang="uz-Cyrl-UZ" altLang="ru-RU" i="1" dirty="0">
                <a:solidFill>
                  <a:srgbClr val="002060"/>
                </a:solidFill>
                <a:latin typeface="Arial" panose="020B0604020202020204" pitchFamily="34" charset="0"/>
                <a:cs typeface="Arial" panose="020B0604020202020204" pitchFamily="34" charset="0"/>
              </a:rPr>
              <a:t>(</a:t>
            </a:r>
            <a:r>
              <a:rPr lang="uz-Cyrl-UZ" i="1" dirty="0">
                <a:solidFill>
                  <a:srgbClr val="002060"/>
                </a:solidFill>
                <a:latin typeface="Arial" panose="020B0604020202020204" pitchFamily="34" charset="0"/>
                <a:cs typeface="Arial" panose="020B0604020202020204" pitchFamily="34" charset="0"/>
              </a:rPr>
              <a:t>барча ходимлар томонидан ҳар йили бир марта</a:t>
            </a:r>
            <a:r>
              <a:rPr lang="uz-Cyrl-UZ" altLang="ru-RU" i="1" dirty="0">
                <a:solidFill>
                  <a:srgbClr val="002060"/>
                </a:solidFill>
                <a:latin typeface="Arial" panose="020B0604020202020204" pitchFamily="34" charset="0"/>
                <a:cs typeface="Arial" panose="020B0604020202020204" pitchFamily="34" charset="0"/>
              </a:rPr>
              <a:t>)</a:t>
            </a:r>
            <a:endParaRPr lang="ru-RU" altLang="ru-RU" i="1" dirty="0">
              <a:solidFill>
                <a:srgbClr val="002060"/>
              </a:solidFill>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AE4A1321-538D-4165-8249-2A93739F1C86}"/>
              </a:ext>
            </a:extLst>
          </p:cNvPr>
          <p:cNvSpPr/>
          <p:nvPr/>
        </p:nvSpPr>
        <p:spPr>
          <a:xfrm>
            <a:off x="3971925" y="3685194"/>
            <a:ext cx="4572000" cy="954107"/>
          </a:xfrm>
          <a:prstGeom prst="rect">
            <a:avLst/>
          </a:prstGeom>
        </p:spPr>
        <p:txBody>
          <a:bodyPr>
            <a:spAutoFit/>
          </a:bodyPr>
          <a:lstStyle/>
          <a:p>
            <a:pPr>
              <a:spcBef>
                <a:spcPct val="0"/>
              </a:spcBef>
            </a:pPr>
            <a:r>
              <a:rPr lang="uz-Cyrl-UZ" altLang="ru-RU" b="1" dirty="0">
                <a:solidFill>
                  <a:srgbClr val="0070C0"/>
                </a:solidFill>
                <a:latin typeface="Arial" panose="020B0604020202020204" pitchFamily="34" charset="0"/>
                <a:cs typeface="Arial" panose="020B0604020202020204" pitchFamily="34" charset="0"/>
              </a:rPr>
              <a:t>НАВБАТДАН ТАШҚАРИ ДЕКЛАРАЦИЯ </a:t>
            </a:r>
            <a:r>
              <a:rPr lang="uz-Cyrl-UZ" altLang="ru-RU" i="1" dirty="0">
                <a:solidFill>
                  <a:srgbClr val="002060"/>
                </a:solidFill>
                <a:latin typeface="Arial" panose="020B0604020202020204" pitchFamily="34" charset="0"/>
                <a:cs typeface="Arial" panose="020B0604020202020204" pitchFamily="34" charset="0"/>
              </a:rPr>
              <a:t>(аввал ошкор этилмаган манфаатлар тўқнашуви юзага келаётган ёки юзага келиши мумкин бўлган вақтда)</a:t>
            </a:r>
            <a:endParaRPr lang="ru-RU" altLang="ru-RU" i="1" dirty="0">
              <a:solidFill>
                <a:srgbClr val="002060"/>
              </a:solidFill>
              <a:latin typeface="Arial" panose="020B0604020202020204" pitchFamily="34" charset="0"/>
              <a:cs typeface="Arial" panose="020B0604020202020204" pitchFamily="34" charset="0"/>
            </a:endParaRPr>
          </a:p>
        </p:txBody>
      </p:sp>
      <p:sp>
        <p:nvSpPr>
          <p:cNvPr id="17" name="Google Shape;700;p52">
            <a:extLst>
              <a:ext uri="{FF2B5EF4-FFF2-40B4-BE49-F238E27FC236}">
                <a16:creationId xmlns:a16="http://schemas.microsoft.com/office/drawing/2014/main" id="{069D15A3-DCFA-4CD6-ABBE-F3DA32BD538B}"/>
              </a:ext>
            </a:extLst>
          </p:cNvPr>
          <p:cNvSpPr/>
          <p:nvPr/>
        </p:nvSpPr>
        <p:spPr>
          <a:xfrm>
            <a:off x="3717750" y="2290560"/>
            <a:ext cx="4988100" cy="890879"/>
          </a:xfrm>
          <a:prstGeom prst="roundRect">
            <a:avLst>
              <a:gd name="adj" fmla="val 4926"/>
            </a:avLst>
          </a:prstGeom>
          <a:no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0;p52">
            <a:extLst>
              <a:ext uri="{FF2B5EF4-FFF2-40B4-BE49-F238E27FC236}">
                <a16:creationId xmlns:a16="http://schemas.microsoft.com/office/drawing/2014/main" id="{B3254C3D-D52B-434E-BAB0-84E80779F202}"/>
              </a:ext>
            </a:extLst>
          </p:cNvPr>
          <p:cNvSpPr/>
          <p:nvPr/>
        </p:nvSpPr>
        <p:spPr>
          <a:xfrm>
            <a:off x="3717750" y="3518310"/>
            <a:ext cx="4988100" cy="1287877"/>
          </a:xfrm>
          <a:prstGeom prst="roundRect">
            <a:avLst>
              <a:gd name="adj" fmla="val 4926"/>
            </a:avLst>
          </a:prstGeom>
          <a:no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83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7" name="Google Shape;916;p63">
            <a:extLst>
              <a:ext uri="{FF2B5EF4-FFF2-40B4-BE49-F238E27FC236}">
                <a16:creationId xmlns:a16="http://schemas.microsoft.com/office/drawing/2014/main" id="{44845228-107B-41B6-9154-D2E789C20746}"/>
              </a:ext>
            </a:extLst>
          </p:cNvPr>
          <p:cNvSpPr/>
          <p:nvPr/>
        </p:nvSpPr>
        <p:spPr>
          <a:xfrm>
            <a:off x="5996940" y="2181582"/>
            <a:ext cx="3911031" cy="3911031"/>
          </a:xfrm>
          <a:prstGeom prst="ellipse">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917;p63">
            <a:extLst>
              <a:ext uri="{FF2B5EF4-FFF2-40B4-BE49-F238E27FC236}">
                <a16:creationId xmlns:a16="http://schemas.microsoft.com/office/drawing/2014/main" id="{A1937DE6-A675-4E17-904B-BAA31D4C637A}"/>
              </a:ext>
            </a:extLst>
          </p:cNvPr>
          <p:cNvSpPr/>
          <p:nvPr/>
        </p:nvSpPr>
        <p:spPr>
          <a:xfrm>
            <a:off x="6356058" y="2540700"/>
            <a:ext cx="3192795" cy="3192795"/>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8" name="Google Shape;478;p42"/>
          <p:cNvSpPr/>
          <p:nvPr/>
        </p:nvSpPr>
        <p:spPr>
          <a:xfrm rot="10800000">
            <a:off x="-3279875" y="142026"/>
            <a:ext cx="12135636" cy="4849073"/>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9" name="Google Shape;479;p42"/>
          <p:cNvSpPr/>
          <p:nvPr/>
        </p:nvSpPr>
        <p:spPr>
          <a:xfrm rot="10800000">
            <a:off x="-2988593" y="435380"/>
            <a:ext cx="11505402" cy="4289020"/>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4" name="Прямоугольник 8">
            <a:extLst>
              <a:ext uri="{FF2B5EF4-FFF2-40B4-BE49-F238E27FC236}">
                <a16:creationId xmlns:a16="http://schemas.microsoft.com/office/drawing/2014/main" id="{12C45B67-7FEF-41C7-8F6C-C189DB38FB66}"/>
              </a:ext>
            </a:extLst>
          </p:cNvPr>
          <p:cNvSpPr/>
          <p:nvPr/>
        </p:nvSpPr>
        <p:spPr>
          <a:xfrm>
            <a:off x="346987" y="616047"/>
            <a:ext cx="5749747" cy="523220"/>
          </a:xfrm>
          <a:prstGeom prst="rect">
            <a:avLst/>
          </a:prstGeom>
        </p:spPr>
        <p:txBody>
          <a:bodyPr wrap="square">
            <a:spAutoFit/>
          </a:bodyPr>
          <a:lstStyle/>
          <a:p>
            <a:r>
              <a:rPr lang="ru-RU" b="1" dirty="0" err="1">
                <a:solidFill>
                  <a:schemeClr val="accent5">
                    <a:lumMod val="50000"/>
                  </a:schemeClr>
                </a:solidFill>
                <a:latin typeface="+mj-lt"/>
                <a:ea typeface="Calibri" panose="020F0502020204030204" pitchFamily="34" charset="0"/>
                <a:cs typeface="Arial" panose="020B0604020202020204" pitchFamily="34" charset="0"/>
              </a:rPr>
              <a:t>Эҳтимолий</a:t>
            </a:r>
            <a:r>
              <a:rPr lang="ru-RU" b="1" dirty="0">
                <a:solidFill>
                  <a:schemeClr val="accent5">
                    <a:lumMod val="50000"/>
                  </a:schemeClr>
                </a:solidFill>
                <a:latin typeface="+mj-lt"/>
                <a:ea typeface="Calibri" panose="020F0502020204030204" pitchFamily="34" charset="0"/>
                <a:cs typeface="Arial" panose="020B0604020202020204" pitchFamily="34" charset="0"/>
              </a:rPr>
              <a:t> </a:t>
            </a:r>
            <a:r>
              <a:rPr lang="ru-RU" b="1" dirty="0" err="1">
                <a:solidFill>
                  <a:schemeClr val="accent5">
                    <a:lumMod val="50000"/>
                  </a:schemeClr>
                </a:solidFill>
                <a:latin typeface="+mj-lt"/>
                <a:ea typeface="Calibri" panose="020F0502020204030204" pitchFamily="34" charset="0"/>
                <a:cs typeface="Arial" panose="020B0604020202020204" pitchFamily="34" charset="0"/>
              </a:rPr>
              <a:t>манфаатлар</a:t>
            </a:r>
            <a:r>
              <a:rPr lang="ru-RU" b="1" dirty="0">
                <a:solidFill>
                  <a:schemeClr val="accent5">
                    <a:lumMod val="50000"/>
                  </a:schemeClr>
                </a:solidFill>
                <a:latin typeface="+mj-lt"/>
                <a:ea typeface="Calibri" panose="020F0502020204030204" pitchFamily="34" charset="0"/>
                <a:cs typeface="Arial" panose="020B0604020202020204" pitchFamily="34" charset="0"/>
              </a:rPr>
              <a:t> </a:t>
            </a:r>
            <a:r>
              <a:rPr lang="ru-RU" b="1" dirty="0" err="1">
                <a:solidFill>
                  <a:schemeClr val="accent5">
                    <a:lumMod val="50000"/>
                  </a:schemeClr>
                </a:solidFill>
                <a:latin typeface="+mj-lt"/>
                <a:ea typeface="Calibri" panose="020F0502020204030204" pitchFamily="34" charset="0"/>
                <a:cs typeface="Arial" panose="020B0604020202020204" pitchFamily="34" charset="0"/>
              </a:rPr>
              <a:t>тўқнашуви</a:t>
            </a:r>
            <a:r>
              <a:rPr lang="ru-RU" b="1" dirty="0">
                <a:solidFill>
                  <a:schemeClr val="accent5">
                    <a:lumMod val="50000"/>
                  </a:schemeClr>
                </a:solidFill>
                <a:latin typeface="+mj-lt"/>
                <a:ea typeface="Calibri" panose="020F0502020204030204" pitchFamily="34" charset="0"/>
                <a:cs typeface="Arial" panose="020B0604020202020204" pitchFamily="34" charset="0"/>
              </a:rPr>
              <a:t> </a:t>
            </a:r>
            <a:r>
              <a:rPr lang="ru-RU" b="1" dirty="0" err="1">
                <a:solidFill>
                  <a:schemeClr val="accent5">
                    <a:lumMod val="50000"/>
                  </a:schemeClr>
                </a:solidFill>
                <a:latin typeface="+mj-lt"/>
                <a:ea typeface="Calibri" panose="020F0502020204030204" pitchFamily="34" charset="0"/>
                <a:cs typeface="Arial" panose="020B0604020202020204" pitchFamily="34" charset="0"/>
              </a:rPr>
              <a:t>тўғрисидаги</a:t>
            </a:r>
            <a:r>
              <a:rPr lang="ru-RU" b="1" dirty="0">
                <a:solidFill>
                  <a:schemeClr val="accent5">
                    <a:lumMod val="50000"/>
                  </a:schemeClr>
                </a:solidFill>
                <a:latin typeface="+mj-lt"/>
                <a:ea typeface="Calibri" panose="020F0502020204030204" pitchFamily="34" charset="0"/>
                <a:cs typeface="Arial" panose="020B0604020202020204" pitchFamily="34" charset="0"/>
              </a:rPr>
              <a:t> </a:t>
            </a:r>
            <a:r>
              <a:rPr lang="ru-RU" b="1" dirty="0" err="1">
                <a:solidFill>
                  <a:schemeClr val="accent5">
                    <a:lumMod val="50000"/>
                  </a:schemeClr>
                </a:solidFill>
                <a:latin typeface="+mj-lt"/>
                <a:ea typeface="Calibri" panose="020F0502020204030204" pitchFamily="34" charset="0"/>
                <a:cs typeface="Arial" panose="020B0604020202020204" pitchFamily="34" charset="0"/>
              </a:rPr>
              <a:t>декларацияда</a:t>
            </a:r>
            <a:r>
              <a:rPr lang="ru-RU" b="1" dirty="0">
                <a:solidFill>
                  <a:schemeClr val="accent5">
                    <a:lumMod val="50000"/>
                  </a:schemeClr>
                </a:solidFill>
                <a:latin typeface="+mj-lt"/>
                <a:ea typeface="Calibri" panose="020F0502020204030204" pitchFamily="34" charset="0"/>
                <a:cs typeface="Arial" panose="020B0604020202020204" pitchFamily="34" charset="0"/>
              </a:rPr>
              <a:t> </a:t>
            </a:r>
            <a:r>
              <a:rPr lang="ru-RU" b="1" dirty="0" err="1">
                <a:solidFill>
                  <a:schemeClr val="accent5">
                    <a:lumMod val="50000"/>
                  </a:schemeClr>
                </a:solidFill>
                <a:latin typeface="+mj-lt"/>
                <a:ea typeface="Calibri" panose="020F0502020204030204" pitchFamily="34" charset="0"/>
                <a:cs typeface="Arial" panose="020B0604020202020204" pitchFamily="34" charset="0"/>
              </a:rPr>
              <a:t>қуйидаги</a:t>
            </a:r>
            <a:r>
              <a:rPr lang="ru-RU" b="1" dirty="0">
                <a:solidFill>
                  <a:schemeClr val="accent5">
                    <a:lumMod val="50000"/>
                  </a:schemeClr>
                </a:solidFill>
                <a:latin typeface="+mj-lt"/>
                <a:ea typeface="Calibri" panose="020F0502020204030204" pitchFamily="34" charset="0"/>
                <a:cs typeface="Arial" panose="020B0604020202020204" pitchFamily="34" charset="0"/>
              </a:rPr>
              <a:t> </a:t>
            </a:r>
            <a:r>
              <a:rPr lang="ru-RU" b="1" dirty="0" err="1">
                <a:solidFill>
                  <a:schemeClr val="accent5">
                    <a:lumMod val="50000"/>
                  </a:schemeClr>
                </a:solidFill>
                <a:latin typeface="+mj-lt"/>
                <a:ea typeface="Calibri" panose="020F0502020204030204" pitchFamily="34" charset="0"/>
                <a:cs typeface="Arial" panose="020B0604020202020204" pitchFamily="34" charset="0"/>
              </a:rPr>
              <a:t>маълумотлар</a:t>
            </a:r>
            <a:r>
              <a:rPr lang="ru-RU" b="1" dirty="0">
                <a:solidFill>
                  <a:schemeClr val="accent5">
                    <a:lumMod val="50000"/>
                  </a:schemeClr>
                </a:solidFill>
                <a:latin typeface="+mj-lt"/>
                <a:ea typeface="Calibri" panose="020F0502020204030204" pitchFamily="34" charset="0"/>
                <a:cs typeface="Arial" panose="020B0604020202020204" pitchFamily="34" charset="0"/>
              </a:rPr>
              <a:t> </a:t>
            </a:r>
            <a:r>
              <a:rPr lang="ru-RU" b="1" dirty="0" err="1">
                <a:solidFill>
                  <a:schemeClr val="accent5">
                    <a:lumMod val="50000"/>
                  </a:schemeClr>
                </a:solidFill>
                <a:latin typeface="+mj-lt"/>
                <a:ea typeface="Calibri" panose="020F0502020204030204" pitchFamily="34" charset="0"/>
                <a:cs typeface="Arial" panose="020B0604020202020204" pitchFamily="34" charset="0"/>
              </a:rPr>
              <a:t>кўрсатилиши</a:t>
            </a:r>
            <a:r>
              <a:rPr lang="ru-RU" b="1" dirty="0">
                <a:solidFill>
                  <a:schemeClr val="accent5">
                    <a:lumMod val="50000"/>
                  </a:schemeClr>
                </a:solidFill>
                <a:latin typeface="+mj-lt"/>
                <a:ea typeface="Calibri" panose="020F0502020204030204" pitchFamily="34" charset="0"/>
                <a:cs typeface="Arial" panose="020B0604020202020204" pitchFamily="34" charset="0"/>
              </a:rPr>
              <a:t> </a:t>
            </a:r>
            <a:r>
              <a:rPr lang="ru-RU" b="1" dirty="0" err="1">
                <a:solidFill>
                  <a:schemeClr val="accent5">
                    <a:lumMod val="50000"/>
                  </a:schemeClr>
                </a:solidFill>
                <a:latin typeface="+mj-lt"/>
                <a:ea typeface="Calibri" panose="020F0502020204030204" pitchFamily="34" charset="0"/>
                <a:cs typeface="Arial" panose="020B0604020202020204" pitchFamily="34" charset="0"/>
              </a:rPr>
              <a:t>керак</a:t>
            </a:r>
            <a:r>
              <a:rPr lang="ru-RU" b="1" dirty="0">
                <a:solidFill>
                  <a:schemeClr val="accent5">
                    <a:lumMod val="50000"/>
                  </a:schemeClr>
                </a:solidFill>
                <a:latin typeface="+mj-lt"/>
                <a:ea typeface="Calibri" panose="020F0502020204030204" pitchFamily="34" charset="0"/>
                <a:cs typeface="Arial" panose="020B0604020202020204" pitchFamily="34" charset="0"/>
              </a:rPr>
              <a:t>:</a:t>
            </a:r>
          </a:p>
        </p:txBody>
      </p:sp>
      <p:sp>
        <p:nvSpPr>
          <p:cNvPr id="5" name="Прямоугольник 5">
            <a:extLst>
              <a:ext uri="{FF2B5EF4-FFF2-40B4-BE49-F238E27FC236}">
                <a16:creationId xmlns:a16="http://schemas.microsoft.com/office/drawing/2014/main" id="{F45291C9-E9A1-4B76-B30A-1E7002DA76C1}"/>
              </a:ext>
            </a:extLst>
          </p:cNvPr>
          <p:cNvSpPr/>
          <p:nvPr/>
        </p:nvSpPr>
        <p:spPr>
          <a:xfrm>
            <a:off x="469587" y="1238785"/>
            <a:ext cx="3561393" cy="2462213"/>
          </a:xfrm>
          <a:prstGeom prst="rect">
            <a:avLst/>
          </a:prstGeom>
        </p:spPr>
        <p:txBody>
          <a:bodyPr wrap="square">
            <a:spAutoFit/>
          </a:bodyPr>
          <a:lstStyle/>
          <a:p>
            <a:pPr marL="285750" indent="-285750" algn="just">
              <a:buClr>
                <a:schemeClr val="accent6">
                  <a:lumMod val="50000"/>
                </a:schemeClr>
              </a:buClr>
              <a:buFont typeface="Courier New" panose="02070309020205020404" pitchFamily="49" charset="0"/>
              <a:buChar char="o"/>
            </a:pPr>
            <a:r>
              <a:rPr lang="ru-RU" dirty="0">
                <a:solidFill>
                  <a:schemeClr val="accent2">
                    <a:lumMod val="75000"/>
                  </a:schemeClr>
                </a:solidFill>
                <a:latin typeface="+mj-lt"/>
                <a:ea typeface="Calibri" panose="020F0502020204030204" pitchFamily="34" charset="0"/>
                <a:cs typeface="Arial" panose="020B0604020202020204" pitchFamily="34" charset="0"/>
              </a:rPr>
              <a:t>ходим </a:t>
            </a:r>
            <a:r>
              <a:rPr lang="ru-RU" b="1" dirty="0" err="1">
                <a:solidFill>
                  <a:schemeClr val="accent2">
                    <a:lumMod val="75000"/>
                  </a:schemeClr>
                </a:solidFill>
                <a:latin typeface="+mj-lt"/>
                <a:ea typeface="Calibri" panose="020F0502020204030204" pitchFamily="34" charset="0"/>
                <a:cs typeface="Arial" panose="020B0604020202020204" pitchFamily="34" charset="0"/>
              </a:rPr>
              <a:t>лавозими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ҳамда</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унинг</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фамилияси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исми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отасининг</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исми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шунингдек</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жисмоний</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шахснинг</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шахсий</a:t>
            </a:r>
            <a:r>
              <a:rPr lang="ru-RU" dirty="0">
                <a:solidFill>
                  <a:schemeClr val="accent2">
                    <a:lumMod val="75000"/>
                  </a:schemeClr>
                </a:solidFill>
                <a:latin typeface="+mj-lt"/>
                <a:ea typeface="Calibri" panose="020F0502020204030204" pitchFamily="34" charset="0"/>
                <a:cs typeface="Arial" panose="020B0604020202020204" pitchFamily="34" charset="0"/>
              </a:rPr>
              <a:t> идентификация </a:t>
            </a:r>
            <a:r>
              <a:rPr lang="ru-RU" dirty="0" err="1">
                <a:solidFill>
                  <a:schemeClr val="accent2">
                    <a:lumMod val="75000"/>
                  </a:schemeClr>
                </a:solidFill>
                <a:latin typeface="+mj-lt"/>
                <a:ea typeface="Calibri" panose="020F0502020204030204" pitchFamily="34" charset="0"/>
                <a:cs typeface="Arial" panose="020B0604020202020204" pitchFamily="34" charset="0"/>
              </a:rPr>
              <a:t>рақами</a:t>
            </a:r>
            <a:endParaRPr lang="ru-RU" dirty="0">
              <a:solidFill>
                <a:schemeClr val="accent2">
                  <a:lumMod val="75000"/>
                </a:schemeClr>
              </a:solidFill>
              <a:latin typeface="+mj-lt"/>
              <a:ea typeface="Calibri" panose="020F0502020204030204" pitchFamily="34" charset="0"/>
              <a:cs typeface="Arial" panose="020B0604020202020204" pitchFamily="34" charset="0"/>
            </a:endParaRPr>
          </a:p>
          <a:p>
            <a:pPr marL="285750" indent="-285750" algn="just">
              <a:buClr>
                <a:schemeClr val="accent6">
                  <a:lumMod val="50000"/>
                </a:schemeClr>
              </a:buClr>
              <a:buFont typeface="Courier New" panose="02070309020205020404" pitchFamily="49" charset="0"/>
              <a:buChar char="o"/>
            </a:pPr>
            <a:endParaRPr lang="ru-RU" dirty="0">
              <a:solidFill>
                <a:schemeClr val="accent2">
                  <a:lumMod val="75000"/>
                </a:schemeClr>
              </a:solidFill>
              <a:latin typeface="+mj-lt"/>
              <a:ea typeface="Calibri" panose="020F0502020204030204" pitchFamily="34" charset="0"/>
              <a:cs typeface="Arial" panose="020B0604020202020204" pitchFamily="34" charset="0"/>
            </a:endParaRPr>
          </a:p>
          <a:p>
            <a:pPr marL="285750" indent="-285750" algn="just">
              <a:buClr>
                <a:schemeClr val="accent6">
                  <a:lumMod val="50000"/>
                </a:schemeClr>
              </a:buClr>
              <a:buFont typeface="Courier New" panose="02070309020205020404" pitchFamily="49" charset="0"/>
              <a:buChar char="o"/>
            </a:pPr>
            <a:r>
              <a:rPr lang="ru-RU" dirty="0">
                <a:solidFill>
                  <a:schemeClr val="accent2">
                    <a:lumMod val="75000"/>
                  </a:schemeClr>
                </a:solidFill>
                <a:latin typeface="+mj-lt"/>
                <a:ea typeface="Calibri" panose="020F0502020204030204" pitchFamily="34" charset="0"/>
                <a:cs typeface="Arial" panose="020B0604020202020204" pitchFamily="34" charset="0"/>
              </a:rPr>
              <a:t>ходим </a:t>
            </a:r>
            <a:r>
              <a:rPr lang="ru-RU" b="1" dirty="0" err="1">
                <a:solidFill>
                  <a:schemeClr val="accent2">
                    <a:lumMod val="75000"/>
                  </a:schemeClr>
                </a:solidFill>
                <a:latin typeface="+mj-lt"/>
                <a:ea typeface="Calibri" panose="020F0502020204030204" pitchFamily="34" charset="0"/>
                <a:cs typeface="Arial" panose="020B0604020202020204" pitchFamily="34" charset="0"/>
              </a:rPr>
              <a:t>яқин</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қариндошларининг</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фамилияси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исми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ва</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отасининг</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исми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уларнинг</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жисмоний</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шахснинг</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шахсий</a:t>
            </a:r>
            <a:r>
              <a:rPr lang="ru-RU" dirty="0">
                <a:solidFill>
                  <a:schemeClr val="accent2">
                    <a:lumMod val="75000"/>
                  </a:schemeClr>
                </a:solidFill>
                <a:latin typeface="+mj-lt"/>
                <a:ea typeface="Calibri" panose="020F0502020204030204" pitchFamily="34" charset="0"/>
                <a:cs typeface="Arial" panose="020B0604020202020204" pitchFamily="34" charset="0"/>
              </a:rPr>
              <a:t> идентификация </a:t>
            </a:r>
            <a:r>
              <a:rPr lang="ru-RU" dirty="0" err="1">
                <a:solidFill>
                  <a:schemeClr val="accent2">
                    <a:lumMod val="75000"/>
                  </a:schemeClr>
                </a:solidFill>
                <a:latin typeface="+mj-lt"/>
                <a:ea typeface="Calibri" panose="020F0502020204030204" pitchFamily="34" charset="0"/>
                <a:cs typeface="Arial" panose="020B0604020202020204" pitchFamily="34" charset="0"/>
              </a:rPr>
              <a:t>рақами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мавжуд</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бўлган</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тақдирда</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шунинг</a:t>
            </a:r>
            <a:r>
              <a:rPr lang="ru-RU" dirty="0">
                <a:solidFill>
                  <a:schemeClr val="accent2">
                    <a:lumMod val="75000"/>
                  </a:schemeClr>
                </a:solidFill>
                <a:latin typeface="+mj-lt"/>
                <a:ea typeface="Calibri" panose="020F0502020204030204" pitchFamily="34" charset="0"/>
                <a:cs typeface="Arial" panose="020B0604020202020204" pitchFamily="34" charset="0"/>
              </a:rPr>
              <a:t>-дек </a:t>
            </a:r>
            <a:r>
              <a:rPr lang="ru-RU" dirty="0" err="1">
                <a:solidFill>
                  <a:schemeClr val="accent2">
                    <a:lumMod val="75000"/>
                  </a:schemeClr>
                </a:solidFill>
                <a:latin typeface="+mj-lt"/>
                <a:ea typeface="Calibri" panose="020F0502020204030204" pitchFamily="34" charset="0"/>
                <a:cs typeface="Arial" panose="020B0604020202020204" pitchFamily="34" charset="0"/>
              </a:rPr>
              <a:t>иш</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жойи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ва</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лавозими</a:t>
            </a:r>
            <a:endParaRPr lang="ru-RU" dirty="0">
              <a:solidFill>
                <a:schemeClr val="accent2">
                  <a:lumMod val="75000"/>
                </a:schemeClr>
              </a:solidFill>
              <a:latin typeface="+mj-lt"/>
              <a:ea typeface="Calibri" panose="020F0502020204030204" pitchFamily="34" charset="0"/>
              <a:cs typeface="Arial" panose="020B0604020202020204" pitchFamily="34" charset="0"/>
            </a:endParaRPr>
          </a:p>
        </p:txBody>
      </p:sp>
      <p:sp>
        <p:nvSpPr>
          <p:cNvPr id="6" name="Прямоугольник 6">
            <a:extLst>
              <a:ext uri="{FF2B5EF4-FFF2-40B4-BE49-F238E27FC236}">
                <a16:creationId xmlns:a16="http://schemas.microsoft.com/office/drawing/2014/main" id="{D44B641A-0DE6-4E03-8EDD-6E7119F4BB1D}"/>
              </a:ext>
            </a:extLst>
          </p:cNvPr>
          <p:cNvSpPr/>
          <p:nvPr/>
        </p:nvSpPr>
        <p:spPr>
          <a:xfrm>
            <a:off x="4093355" y="1238785"/>
            <a:ext cx="3694286" cy="2677656"/>
          </a:xfrm>
          <a:prstGeom prst="rect">
            <a:avLst/>
          </a:prstGeom>
        </p:spPr>
        <p:txBody>
          <a:bodyPr wrap="square">
            <a:spAutoFit/>
          </a:bodyPr>
          <a:lstStyle/>
          <a:p>
            <a:pPr marL="285750" indent="-285750" algn="just">
              <a:buClr>
                <a:schemeClr val="accent1">
                  <a:lumMod val="50000"/>
                </a:schemeClr>
              </a:buClr>
              <a:buFont typeface="Courier New" panose="02070309020205020404" pitchFamily="49" charset="0"/>
              <a:buChar char="o"/>
            </a:pPr>
            <a:r>
              <a:rPr lang="ru-RU" dirty="0">
                <a:solidFill>
                  <a:schemeClr val="accent2">
                    <a:lumMod val="75000"/>
                  </a:schemeClr>
                </a:solidFill>
                <a:latin typeface="+mj-lt"/>
                <a:ea typeface="Calibri" panose="020F0502020204030204" pitchFamily="34" charset="0"/>
                <a:cs typeface="Arial" panose="020B0604020202020204" pitchFamily="34" charset="0"/>
              </a:rPr>
              <a:t>ходим </a:t>
            </a:r>
            <a:r>
              <a:rPr lang="ru-RU" dirty="0" err="1">
                <a:solidFill>
                  <a:schemeClr val="accent2">
                    <a:lumMod val="75000"/>
                  </a:schemeClr>
                </a:solidFill>
                <a:latin typeface="+mj-lt"/>
                <a:ea typeface="Calibri" panose="020F0502020204030204" pitchFamily="34" charset="0"/>
                <a:cs typeface="Arial" panose="020B0604020202020204" pitchFamily="34" charset="0"/>
              </a:rPr>
              <a:t>ёки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унинг</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яқин</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қариндошлари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акциядор</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бўлган</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акциядорлик</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жамиятининг</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расмий</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номи</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ва</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унинг</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солиқ</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тўловчининг</a:t>
            </a:r>
            <a:r>
              <a:rPr lang="ru-RU" dirty="0">
                <a:solidFill>
                  <a:schemeClr val="accent2">
                    <a:lumMod val="75000"/>
                  </a:schemeClr>
                </a:solidFill>
                <a:latin typeface="+mj-lt"/>
                <a:ea typeface="Calibri" panose="020F0502020204030204" pitchFamily="34" charset="0"/>
                <a:cs typeface="Arial" panose="020B0604020202020204" pitchFamily="34" charset="0"/>
              </a:rPr>
              <a:t> идентификация </a:t>
            </a:r>
            <a:r>
              <a:rPr lang="ru-RU" dirty="0" err="1">
                <a:solidFill>
                  <a:schemeClr val="accent2">
                    <a:lumMod val="75000"/>
                  </a:schemeClr>
                </a:solidFill>
                <a:latin typeface="+mj-lt"/>
                <a:ea typeface="Calibri" panose="020F0502020204030204" pitchFamily="34" charset="0"/>
                <a:cs typeface="Arial" panose="020B0604020202020204" pitchFamily="34" charset="0"/>
              </a:rPr>
              <a:t>рақами</a:t>
            </a:r>
            <a:endParaRPr lang="ru-RU" dirty="0">
              <a:solidFill>
                <a:schemeClr val="accent2">
                  <a:lumMod val="75000"/>
                </a:schemeClr>
              </a:solidFill>
              <a:latin typeface="+mj-lt"/>
              <a:ea typeface="Calibri" panose="020F0502020204030204" pitchFamily="34" charset="0"/>
              <a:cs typeface="Arial" panose="020B0604020202020204" pitchFamily="34" charset="0"/>
            </a:endParaRPr>
          </a:p>
          <a:p>
            <a:pPr marL="285750" indent="-285750">
              <a:buClr>
                <a:schemeClr val="accent1">
                  <a:lumMod val="50000"/>
                </a:schemeClr>
              </a:buClr>
              <a:buFont typeface="Courier New" panose="02070309020205020404" pitchFamily="49" charset="0"/>
              <a:buChar char="o"/>
            </a:pPr>
            <a:endParaRPr lang="ru-RU" dirty="0">
              <a:solidFill>
                <a:schemeClr val="accent2">
                  <a:lumMod val="75000"/>
                </a:schemeClr>
              </a:solidFill>
              <a:latin typeface="+mj-lt"/>
              <a:ea typeface="Calibri" panose="020F0502020204030204" pitchFamily="34" charset="0"/>
              <a:cs typeface="Arial" panose="020B0604020202020204" pitchFamily="34" charset="0"/>
            </a:endParaRPr>
          </a:p>
          <a:p>
            <a:pPr marL="285750" indent="-285750" algn="just">
              <a:buClr>
                <a:schemeClr val="accent1">
                  <a:lumMod val="50000"/>
                </a:schemeClr>
              </a:buClr>
              <a:buFont typeface="Courier New" panose="02070309020205020404" pitchFamily="49" charset="0"/>
              <a:buChar char="o"/>
            </a:pPr>
            <a:r>
              <a:rPr lang="ru-RU" dirty="0" err="1">
                <a:solidFill>
                  <a:schemeClr val="accent2">
                    <a:lumMod val="75000"/>
                  </a:schemeClr>
                </a:solidFill>
                <a:latin typeface="+mj-lt"/>
                <a:ea typeface="Calibri" panose="020F0502020204030204" pitchFamily="34" charset="0"/>
                <a:cs typeface="Arial" panose="020B0604020202020204" pitchFamily="34" charset="0"/>
              </a:rPr>
              <a:t>ходимнинг</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яқин</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қариндоши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муассис</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иштирокчи</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бошқарув</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органи</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аъзоси</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бўлган</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юридик</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шахснинг</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расмий</a:t>
            </a:r>
            <a:r>
              <a:rPr lang="ru-RU" b="1" dirty="0">
                <a:solidFill>
                  <a:schemeClr val="accent2">
                    <a:lumMod val="75000"/>
                  </a:schemeClr>
                </a:solidFill>
                <a:latin typeface="+mj-lt"/>
                <a:ea typeface="Calibri" panose="020F0502020204030204" pitchFamily="34" charset="0"/>
                <a:cs typeface="Arial" panose="020B0604020202020204" pitchFamily="34" charset="0"/>
              </a:rPr>
              <a:t> </a:t>
            </a:r>
            <a:r>
              <a:rPr lang="ru-RU" b="1" dirty="0" err="1">
                <a:solidFill>
                  <a:schemeClr val="accent2">
                    <a:lumMod val="75000"/>
                  </a:schemeClr>
                </a:solidFill>
                <a:latin typeface="+mj-lt"/>
                <a:ea typeface="Calibri" panose="020F0502020204030204" pitchFamily="34" charset="0"/>
                <a:cs typeface="Arial" panose="020B0604020202020204" pitchFamily="34" charset="0"/>
              </a:rPr>
              <a:t>номи</a:t>
            </a:r>
            <a:r>
              <a:rPr lang="ru-RU" b="1" dirty="0">
                <a:solidFill>
                  <a:schemeClr val="accent2">
                    <a:lumMod val="75000"/>
                  </a:schemeClr>
                </a:solidFill>
                <a:latin typeface="+mj-lt"/>
                <a:ea typeface="Calibri" panose="020F0502020204030204" pitchFamily="34" charset="0"/>
                <a:cs typeface="Arial" panose="020B0604020202020204" pitchFamily="34" charset="0"/>
              </a:rPr>
              <a:t>,</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шунингдек</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унинг</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солиқ</a:t>
            </a:r>
            <a:r>
              <a:rPr lang="ru-RU" dirty="0">
                <a:solidFill>
                  <a:schemeClr val="accent2">
                    <a:lumMod val="75000"/>
                  </a:schemeClr>
                </a:solidFill>
                <a:latin typeface="+mj-lt"/>
                <a:ea typeface="Calibri" panose="020F0502020204030204" pitchFamily="34" charset="0"/>
                <a:cs typeface="Arial" panose="020B0604020202020204" pitchFamily="34" charset="0"/>
              </a:rPr>
              <a:t> </a:t>
            </a:r>
            <a:r>
              <a:rPr lang="ru-RU" dirty="0" err="1">
                <a:solidFill>
                  <a:schemeClr val="accent2">
                    <a:lumMod val="75000"/>
                  </a:schemeClr>
                </a:solidFill>
                <a:latin typeface="+mj-lt"/>
                <a:ea typeface="Calibri" panose="020F0502020204030204" pitchFamily="34" charset="0"/>
                <a:cs typeface="Arial" panose="020B0604020202020204" pitchFamily="34" charset="0"/>
              </a:rPr>
              <a:t>тўловчининг</a:t>
            </a:r>
            <a:r>
              <a:rPr lang="ru-RU" dirty="0">
                <a:solidFill>
                  <a:schemeClr val="accent2">
                    <a:lumMod val="75000"/>
                  </a:schemeClr>
                </a:solidFill>
                <a:latin typeface="+mj-lt"/>
                <a:ea typeface="Calibri" panose="020F0502020204030204" pitchFamily="34" charset="0"/>
                <a:cs typeface="Arial" panose="020B0604020202020204" pitchFamily="34" charset="0"/>
              </a:rPr>
              <a:t> идентификация </a:t>
            </a:r>
            <a:r>
              <a:rPr lang="ru-RU" dirty="0" err="1">
                <a:solidFill>
                  <a:schemeClr val="accent2">
                    <a:lumMod val="75000"/>
                  </a:schemeClr>
                </a:solidFill>
                <a:latin typeface="+mj-lt"/>
                <a:ea typeface="Calibri" panose="020F0502020204030204" pitchFamily="34" charset="0"/>
                <a:cs typeface="Arial" panose="020B0604020202020204" pitchFamily="34" charset="0"/>
              </a:rPr>
              <a:t>рақами</a:t>
            </a:r>
            <a:endParaRPr lang="ru-RU" dirty="0">
              <a:solidFill>
                <a:schemeClr val="accent2">
                  <a:lumMod val="75000"/>
                </a:schemeClr>
              </a:solidFill>
              <a:latin typeface="+mj-lt"/>
              <a:ea typeface="Calibri" panose="020F0502020204030204" pitchFamily="34" charset="0"/>
              <a:cs typeface="Arial" panose="020B0604020202020204" pitchFamily="34" charset="0"/>
            </a:endParaRPr>
          </a:p>
          <a:p>
            <a:pPr marL="285750" indent="-285750">
              <a:buClr>
                <a:schemeClr val="accent1">
                  <a:lumMod val="50000"/>
                </a:schemeClr>
              </a:buClr>
              <a:buFont typeface="Courier New" panose="02070309020205020404" pitchFamily="49" charset="0"/>
              <a:buChar char="o"/>
            </a:pPr>
            <a:endParaRPr lang="ru-RU" dirty="0">
              <a:solidFill>
                <a:srgbClr val="FF0000"/>
              </a:solidFill>
              <a:latin typeface="+mj-lt"/>
              <a:ea typeface="Calibri" panose="020F050202020403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F7DE8286-E300-4831-A49E-19FD8AADD718}"/>
              </a:ext>
            </a:extLst>
          </p:cNvPr>
          <p:cNvSpPr/>
          <p:nvPr/>
        </p:nvSpPr>
        <p:spPr>
          <a:xfrm>
            <a:off x="547466" y="3835829"/>
            <a:ext cx="6742333" cy="600164"/>
          </a:xfrm>
          <a:prstGeom prst="rect">
            <a:avLst/>
          </a:prstGeom>
        </p:spPr>
        <p:txBody>
          <a:bodyPr wrap="square">
            <a:spAutoFit/>
          </a:bodyPr>
          <a:lstStyle/>
          <a:p>
            <a:pPr marL="171450" indent="-171450">
              <a:buFont typeface="Courier New" panose="02070309020205020404" pitchFamily="49" charset="0"/>
              <a:buChar char="o"/>
            </a:pPr>
            <a:r>
              <a:rPr lang="ru-RU" sz="1100" dirty="0">
                <a:solidFill>
                  <a:srgbClr val="0F5B5D"/>
                </a:solidFill>
                <a:latin typeface="+mj-lt"/>
              </a:rPr>
              <a:t>Давлат </a:t>
            </a:r>
            <a:r>
              <a:rPr lang="ru-RU" sz="1100" dirty="0" err="1">
                <a:solidFill>
                  <a:srgbClr val="0F5B5D"/>
                </a:solidFill>
                <a:latin typeface="+mj-lt"/>
              </a:rPr>
              <a:t>органининг</a:t>
            </a:r>
            <a:r>
              <a:rPr lang="ru-RU" sz="1100" dirty="0">
                <a:solidFill>
                  <a:srgbClr val="0F5B5D"/>
                </a:solidFill>
                <a:latin typeface="+mj-lt"/>
              </a:rPr>
              <a:t> </a:t>
            </a:r>
            <a:r>
              <a:rPr lang="ru-RU" sz="1100" dirty="0" err="1">
                <a:solidFill>
                  <a:srgbClr val="0F5B5D"/>
                </a:solidFill>
                <a:latin typeface="+mj-lt"/>
              </a:rPr>
              <a:t>ёки</a:t>
            </a:r>
            <a:r>
              <a:rPr lang="ru-RU" sz="1100" dirty="0">
                <a:solidFill>
                  <a:srgbClr val="0F5B5D"/>
                </a:solidFill>
                <a:latin typeface="+mj-lt"/>
              </a:rPr>
              <a:t> </a:t>
            </a:r>
            <a:r>
              <a:rPr lang="ru-RU" sz="1100" dirty="0" err="1">
                <a:solidFill>
                  <a:srgbClr val="0F5B5D"/>
                </a:solidFill>
                <a:latin typeface="+mj-lt"/>
              </a:rPr>
              <a:t>бошқа</a:t>
            </a:r>
            <a:r>
              <a:rPr lang="ru-RU" sz="1100" dirty="0">
                <a:solidFill>
                  <a:srgbClr val="0F5B5D"/>
                </a:solidFill>
                <a:latin typeface="+mj-lt"/>
              </a:rPr>
              <a:t> </a:t>
            </a:r>
            <a:r>
              <a:rPr lang="ru-RU" sz="1100" dirty="0" err="1">
                <a:solidFill>
                  <a:srgbClr val="0F5B5D"/>
                </a:solidFill>
                <a:latin typeface="+mj-lt"/>
              </a:rPr>
              <a:t>ташкилотнинг</a:t>
            </a:r>
            <a:r>
              <a:rPr lang="ru-RU" sz="1100" dirty="0">
                <a:solidFill>
                  <a:srgbClr val="0F5B5D"/>
                </a:solidFill>
                <a:latin typeface="+mj-lt"/>
              </a:rPr>
              <a:t> </a:t>
            </a:r>
            <a:r>
              <a:rPr lang="ru-RU" sz="1100" dirty="0" err="1">
                <a:solidFill>
                  <a:srgbClr val="0F5B5D"/>
                </a:solidFill>
                <a:latin typeface="+mj-lt"/>
              </a:rPr>
              <a:t>ходими</a:t>
            </a:r>
            <a:r>
              <a:rPr lang="ru-RU" sz="1100" dirty="0">
                <a:solidFill>
                  <a:srgbClr val="0F5B5D"/>
                </a:solidFill>
                <a:latin typeface="+mj-lt"/>
              </a:rPr>
              <a:t> </a:t>
            </a:r>
            <a:r>
              <a:rPr lang="ru-RU" sz="1100" dirty="0" err="1">
                <a:solidFill>
                  <a:srgbClr val="0F5B5D"/>
                </a:solidFill>
                <a:latin typeface="+mj-lt"/>
              </a:rPr>
              <a:t>шахсга</a:t>
            </a:r>
            <a:r>
              <a:rPr lang="ru-RU" sz="1100" dirty="0">
                <a:solidFill>
                  <a:srgbClr val="0F5B5D"/>
                </a:solidFill>
                <a:latin typeface="+mj-lt"/>
              </a:rPr>
              <a:t> </a:t>
            </a:r>
            <a:r>
              <a:rPr lang="ru-RU" sz="1100" dirty="0" err="1">
                <a:solidFill>
                  <a:srgbClr val="0F5B5D"/>
                </a:solidFill>
                <a:latin typeface="+mj-lt"/>
              </a:rPr>
              <a:t>доир</a:t>
            </a:r>
            <a:r>
              <a:rPr lang="ru-RU" sz="1100" dirty="0">
                <a:solidFill>
                  <a:srgbClr val="0F5B5D"/>
                </a:solidFill>
                <a:latin typeface="+mj-lt"/>
              </a:rPr>
              <a:t> </a:t>
            </a:r>
            <a:r>
              <a:rPr lang="ru-RU" sz="1100" dirty="0" err="1">
                <a:solidFill>
                  <a:srgbClr val="0F5B5D"/>
                </a:solidFill>
                <a:latin typeface="+mj-lt"/>
              </a:rPr>
              <a:t>маълумотлари</a:t>
            </a:r>
            <a:r>
              <a:rPr lang="ru-RU" sz="1100" dirty="0">
                <a:solidFill>
                  <a:srgbClr val="0F5B5D"/>
                </a:solidFill>
                <a:latin typeface="+mj-lt"/>
              </a:rPr>
              <a:t> </a:t>
            </a:r>
            <a:r>
              <a:rPr lang="ru-RU" sz="1100" dirty="0" err="1">
                <a:solidFill>
                  <a:srgbClr val="0F5B5D"/>
                </a:solidFill>
                <a:latin typeface="+mj-lt"/>
              </a:rPr>
              <a:t>ўзгарган</a:t>
            </a:r>
            <a:r>
              <a:rPr lang="ru-RU" sz="1100" dirty="0">
                <a:solidFill>
                  <a:srgbClr val="0F5B5D"/>
                </a:solidFill>
                <a:latin typeface="+mj-lt"/>
              </a:rPr>
              <a:t> </a:t>
            </a:r>
            <a:r>
              <a:rPr lang="ru-RU" sz="1100" dirty="0" err="1">
                <a:solidFill>
                  <a:srgbClr val="0F5B5D"/>
                </a:solidFill>
                <a:latin typeface="+mj-lt"/>
              </a:rPr>
              <a:t>тақдирда</a:t>
            </a:r>
            <a:r>
              <a:rPr lang="ru-RU" sz="1100" dirty="0">
                <a:solidFill>
                  <a:srgbClr val="0F5B5D"/>
                </a:solidFill>
                <a:latin typeface="+mj-lt"/>
              </a:rPr>
              <a:t>, </a:t>
            </a:r>
            <a:r>
              <a:rPr lang="ru-RU" sz="1100" dirty="0" err="1">
                <a:solidFill>
                  <a:srgbClr val="0F5B5D"/>
                </a:solidFill>
                <a:latin typeface="+mj-lt"/>
              </a:rPr>
              <a:t>эҳтимолий</a:t>
            </a:r>
            <a:r>
              <a:rPr lang="ru-RU" sz="1100" dirty="0">
                <a:solidFill>
                  <a:srgbClr val="0F5B5D"/>
                </a:solidFill>
                <a:latin typeface="+mj-lt"/>
              </a:rPr>
              <a:t> </a:t>
            </a:r>
            <a:r>
              <a:rPr lang="ru-RU" sz="1100" dirty="0" err="1">
                <a:solidFill>
                  <a:srgbClr val="0F5B5D"/>
                </a:solidFill>
                <a:latin typeface="+mj-lt"/>
              </a:rPr>
              <a:t>манфаатлар</a:t>
            </a:r>
            <a:r>
              <a:rPr lang="ru-RU" sz="1100" dirty="0">
                <a:solidFill>
                  <a:srgbClr val="0F5B5D"/>
                </a:solidFill>
                <a:latin typeface="+mj-lt"/>
              </a:rPr>
              <a:t> </a:t>
            </a:r>
            <a:r>
              <a:rPr lang="ru-RU" sz="1100" dirty="0" err="1">
                <a:solidFill>
                  <a:srgbClr val="0F5B5D"/>
                </a:solidFill>
                <a:latin typeface="+mj-lt"/>
              </a:rPr>
              <a:t>тўқнашуви</a:t>
            </a:r>
            <a:r>
              <a:rPr lang="ru-RU" sz="1100" dirty="0">
                <a:solidFill>
                  <a:srgbClr val="0F5B5D"/>
                </a:solidFill>
                <a:latin typeface="+mj-lt"/>
              </a:rPr>
              <a:t> </a:t>
            </a:r>
            <a:r>
              <a:rPr lang="ru-RU" sz="1100" dirty="0" err="1">
                <a:solidFill>
                  <a:srgbClr val="0F5B5D"/>
                </a:solidFill>
                <a:latin typeface="+mj-lt"/>
              </a:rPr>
              <a:t>тўғрисидаги</a:t>
            </a:r>
            <a:r>
              <a:rPr lang="ru-RU" sz="1100" dirty="0">
                <a:solidFill>
                  <a:srgbClr val="0F5B5D"/>
                </a:solidFill>
                <a:latin typeface="+mj-lt"/>
              </a:rPr>
              <a:t> </a:t>
            </a:r>
            <a:r>
              <a:rPr lang="ru-RU" sz="1100" dirty="0" err="1">
                <a:solidFill>
                  <a:srgbClr val="0F5B5D"/>
                </a:solidFill>
                <a:latin typeface="+mj-lt"/>
              </a:rPr>
              <a:t>декларацияни</a:t>
            </a:r>
            <a:r>
              <a:rPr lang="ru-RU" sz="1100" dirty="0">
                <a:solidFill>
                  <a:srgbClr val="0F5B5D"/>
                </a:solidFill>
                <a:latin typeface="+mj-lt"/>
              </a:rPr>
              <a:t> </a:t>
            </a:r>
            <a:r>
              <a:rPr lang="ru-RU" sz="1100" dirty="0" err="1">
                <a:solidFill>
                  <a:srgbClr val="0F5B5D"/>
                </a:solidFill>
                <a:latin typeface="+mj-lt"/>
              </a:rPr>
              <a:t>тўлдириши</a:t>
            </a:r>
            <a:r>
              <a:rPr lang="ru-RU" sz="1100" dirty="0">
                <a:solidFill>
                  <a:srgbClr val="0F5B5D"/>
                </a:solidFill>
                <a:latin typeface="+mj-lt"/>
              </a:rPr>
              <a:t> </a:t>
            </a:r>
            <a:r>
              <a:rPr lang="ru-RU" sz="1100" dirty="0" err="1">
                <a:solidFill>
                  <a:srgbClr val="0F5B5D"/>
                </a:solidFill>
                <a:latin typeface="+mj-lt"/>
              </a:rPr>
              <a:t>ва</a:t>
            </a:r>
            <a:r>
              <a:rPr lang="ru-RU" sz="1100" dirty="0">
                <a:solidFill>
                  <a:srgbClr val="0F5B5D"/>
                </a:solidFill>
                <a:latin typeface="+mj-lt"/>
              </a:rPr>
              <a:t> </a:t>
            </a:r>
            <a:r>
              <a:rPr lang="ru-RU" sz="1100" dirty="0" err="1">
                <a:solidFill>
                  <a:srgbClr val="0F5B5D"/>
                </a:solidFill>
                <a:latin typeface="+mj-lt"/>
              </a:rPr>
              <a:t>ҳар</a:t>
            </a:r>
            <a:r>
              <a:rPr lang="ru-RU" sz="1100" dirty="0">
                <a:solidFill>
                  <a:srgbClr val="0F5B5D"/>
                </a:solidFill>
                <a:latin typeface="+mj-lt"/>
              </a:rPr>
              <a:t> </a:t>
            </a:r>
            <a:r>
              <a:rPr lang="ru-RU" sz="1100" dirty="0" err="1">
                <a:solidFill>
                  <a:srgbClr val="0F5B5D"/>
                </a:solidFill>
                <a:latin typeface="+mj-lt"/>
              </a:rPr>
              <a:t>йили</a:t>
            </a:r>
            <a:r>
              <a:rPr lang="ru-RU" sz="1100" dirty="0">
                <a:solidFill>
                  <a:srgbClr val="0F5B5D"/>
                </a:solidFill>
                <a:latin typeface="+mj-lt"/>
              </a:rPr>
              <a:t> </a:t>
            </a:r>
            <a:r>
              <a:rPr lang="ru-RU" sz="1100" b="1" dirty="0">
                <a:solidFill>
                  <a:srgbClr val="0F5B5D"/>
                </a:solidFill>
                <a:latin typeface="+mj-lt"/>
              </a:rPr>
              <a:t>15 </a:t>
            </a:r>
            <a:r>
              <a:rPr lang="ru-RU" sz="1100" b="1" dirty="0" err="1">
                <a:solidFill>
                  <a:srgbClr val="0F5B5D"/>
                </a:solidFill>
                <a:latin typeface="+mj-lt"/>
              </a:rPr>
              <a:t>январдан</a:t>
            </a:r>
            <a:r>
              <a:rPr lang="ru-RU" sz="1100" dirty="0">
                <a:solidFill>
                  <a:schemeClr val="accent5">
                    <a:lumMod val="50000"/>
                  </a:schemeClr>
                </a:solidFill>
                <a:latin typeface="+mj-lt"/>
              </a:rPr>
              <a:t> </a:t>
            </a:r>
            <a:r>
              <a:rPr lang="ru-RU" sz="1100" dirty="0" err="1">
                <a:solidFill>
                  <a:srgbClr val="0F5B5D"/>
                </a:solidFill>
                <a:latin typeface="+mj-lt"/>
              </a:rPr>
              <a:t>кечиктирмай</a:t>
            </a:r>
            <a:r>
              <a:rPr lang="ru-RU" sz="1100" dirty="0">
                <a:solidFill>
                  <a:srgbClr val="0F5B5D"/>
                </a:solidFill>
                <a:latin typeface="+mj-lt"/>
              </a:rPr>
              <a:t> </a:t>
            </a:r>
            <a:r>
              <a:rPr lang="ru-RU" sz="1100" dirty="0" err="1">
                <a:solidFill>
                  <a:srgbClr val="0F5B5D"/>
                </a:solidFill>
                <a:latin typeface="+mj-lt"/>
              </a:rPr>
              <a:t>махсус</a:t>
            </a:r>
            <a:r>
              <a:rPr lang="ru-RU" sz="1100" dirty="0">
                <a:solidFill>
                  <a:srgbClr val="0F5B5D"/>
                </a:solidFill>
                <a:latin typeface="+mj-lt"/>
              </a:rPr>
              <a:t> </a:t>
            </a:r>
            <a:r>
              <a:rPr lang="ru-RU" sz="1100" dirty="0" err="1">
                <a:solidFill>
                  <a:srgbClr val="0F5B5D"/>
                </a:solidFill>
                <a:latin typeface="+mj-lt"/>
              </a:rPr>
              <a:t>бўлинмага</a:t>
            </a:r>
            <a:r>
              <a:rPr lang="ru-RU" sz="1100" dirty="0">
                <a:solidFill>
                  <a:srgbClr val="0F5B5D"/>
                </a:solidFill>
                <a:latin typeface="+mj-lt"/>
              </a:rPr>
              <a:t> </a:t>
            </a:r>
            <a:r>
              <a:rPr lang="ru-RU" sz="1100" dirty="0" err="1">
                <a:solidFill>
                  <a:srgbClr val="0F5B5D"/>
                </a:solidFill>
                <a:latin typeface="+mj-lt"/>
              </a:rPr>
              <a:t>тақдим</a:t>
            </a:r>
            <a:r>
              <a:rPr lang="ru-RU" sz="1100" dirty="0">
                <a:solidFill>
                  <a:srgbClr val="0F5B5D"/>
                </a:solidFill>
                <a:latin typeface="+mj-lt"/>
              </a:rPr>
              <a:t> </a:t>
            </a:r>
            <a:r>
              <a:rPr lang="ru-RU" sz="1100" dirty="0" err="1">
                <a:solidFill>
                  <a:srgbClr val="0F5B5D"/>
                </a:solidFill>
                <a:latin typeface="+mj-lt"/>
              </a:rPr>
              <a:t>этиши</a:t>
            </a:r>
            <a:r>
              <a:rPr lang="ru-RU" sz="1100" dirty="0">
                <a:solidFill>
                  <a:srgbClr val="0F5B5D"/>
                </a:solidFill>
                <a:latin typeface="+mj-lt"/>
              </a:rPr>
              <a:t> </a:t>
            </a:r>
            <a:r>
              <a:rPr lang="ru-RU" sz="1100" dirty="0" err="1">
                <a:solidFill>
                  <a:srgbClr val="0F5B5D"/>
                </a:solidFill>
                <a:latin typeface="+mj-lt"/>
              </a:rPr>
              <a:t>керак</a:t>
            </a:r>
            <a:r>
              <a:rPr lang="ru-RU" sz="1100" dirty="0">
                <a:solidFill>
                  <a:srgbClr val="0F5B5D"/>
                </a:solidFill>
                <a:latin typeface="+mj-lt"/>
              </a:rPr>
              <a:t>.</a:t>
            </a:r>
          </a:p>
        </p:txBody>
      </p:sp>
    </p:spTree>
    <p:extLst>
      <p:ext uri="{BB962C8B-B14F-4D97-AF65-F5344CB8AC3E}">
        <p14:creationId xmlns:p14="http://schemas.microsoft.com/office/powerpoint/2010/main" val="398324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 name="Google Shape;870;p61">
            <a:extLst>
              <a:ext uri="{FF2B5EF4-FFF2-40B4-BE49-F238E27FC236}">
                <a16:creationId xmlns:a16="http://schemas.microsoft.com/office/drawing/2014/main" id="{E4302912-C5D6-4FCB-93BB-9DE8F00D11EE}"/>
              </a:ext>
            </a:extLst>
          </p:cNvPr>
          <p:cNvSpPr/>
          <p:nvPr/>
        </p:nvSpPr>
        <p:spPr>
          <a:xfrm>
            <a:off x="834750" y="905166"/>
            <a:ext cx="7474500" cy="4102669"/>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1;p61">
            <a:extLst>
              <a:ext uri="{FF2B5EF4-FFF2-40B4-BE49-F238E27FC236}">
                <a16:creationId xmlns:a16="http://schemas.microsoft.com/office/drawing/2014/main" id="{5666B3B1-208F-46CE-A461-E7ECD78DFEF5}"/>
              </a:ext>
            </a:extLst>
          </p:cNvPr>
          <p:cNvSpPr/>
          <p:nvPr/>
        </p:nvSpPr>
        <p:spPr>
          <a:xfrm>
            <a:off x="976625" y="1055641"/>
            <a:ext cx="7191000" cy="3798370"/>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Прямоугольник 40">
            <a:extLst>
              <a:ext uri="{FF2B5EF4-FFF2-40B4-BE49-F238E27FC236}">
                <a16:creationId xmlns:a16="http://schemas.microsoft.com/office/drawing/2014/main" id="{68AD3515-8357-4806-9BE0-F9310D9F50C9}"/>
              </a:ext>
            </a:extLst>
          </p:cNvPr>
          <p:cNvSpPr/>
          <p:nvPr/>
        </p:nvSpPr>
        <p:spPr>
          <a:xfrm>
            <a:off x="447675" y="216588"/>
            <a:ext cx="6534150" cy="584775"/>
          </a:xfrm>
          <a:prstGeom prst="rect">
            <a:avLst/>
          </a:prstGeom>
        </p:spPr>
        <p:txBody>
          <a:bodyPr wrap="square">
            <a:spAutoFit/>
          </a:bodyPr>
          <a:lstStyle/>
          <a:p>
            <a:r>
              <a:rPr lang="ru-RU" sz="1600" b="1" dirty="0" err="1">
                <a:solidFill>
                  <a:schemeClr val="accent5">
                    <a:lumMod val="50000"/>
                  </a:schemeClr>
                </a:solidFill>
                <a:latin typeface="+mj-lt"/>
              </a:rPr>
              <a:t>Манфаатлар</a:t>
            </a:r>
            <a:r>
              <a:rPr lang="ru-RU" sz="1600" b="1" dirty="0">
                <a:solidFill>
                  <a:schemeClr val="accent5">
                    <a:lumMod val="50000"/>
                  </a:schemeClr>
                </a:solidFill>
                <a:latin typeface="+mj-lt"/>
              </a:rPr>
              <a:t> </a:t>
            </a:r>
            <a:r>
              <a:rPr lang="ru-RU" sz="1600" b="1" dirty="0" err="1">
                <a:solidFill>
                  <a:schemeClr val="accent5">
                    <a:lumMod val="50000"/>
                  </a:schemeClr>
                </a:solidFill>
                <a:latin typeface="+mj-lt"/>
              </a:rPr>
              <a:t>тўқнашувини</a:t>
            </a:r>
            <a:r>
              <a:rPr lang="ru-RU" sz="1600" b="1" dirty="0">
                <a:solidFill>
                  <a:schemeClr val="accent5">
                    <a:lumMod val="50000"/>
                  </a:schemeClr>
                </a:solidFill>
                <a:latin typeface="+mj-lt"/>
              </a:rPr>
              <a:t> </a:t>
            </a:r>
            <a:r>
              <a:rPr lang="ru-RU" sz="1600" b="1" dirty="0" err="1">
                <a:solidFill>
                  <a:schemeClr val="accent5">
                    <a:lumMod val="50000"/>
                  </a:schemeClr>
                </a:solidFill>
                <a:latin typeface="+mj-lt"/>
              </a:rPr>
              <a:t>аниқлаш</a:t>
            </a:r>
            <a:r>
              <a:rPr lang="ru-RU" sz="1600" b="1" dirty="0">
                <a:solidFill>
                  <a:schemeClr val="accent5">
                    <a:lumMod val="50000"/>
                  </a:schemeClr>
                </a:solidFill>
                <a:latin typeface="+mj-lt"/>
              </a:rPr>
              <a:t> </a:t>
            </a:r>
            <a:r>
              <a:rPr lang="ru-RU" sz="1600" dirty="0" err="1">
                <a:solidFill>
                  <a:schemeClr val="accent5">
                    <a:lumMod val="50000"/>
                  </a:schemeClr>
                </a:solidFill>
                <a:latin typeface="+mj-lt"/>
              </a:rPr>
              <a:t>қуйидаги</a:t>
            </a:r>
            <a:r>
              <a:rPr lang="ru-RU" sz="1600" dirty="0">
                <a:solidFill>
                  <a:schemeClr val="accent5">
                    <a:lumMod val="50000"/>
                  </a:schemeClr>
                </a:solidFill>
                <a:latin typeface="+mj-lt"/>
              </a:rPr>
              <a:t> </a:t>
            </a:r>
            <a:r>
              <a:rPr lang="ru-RU" sz="1600" dirty="0" err="1">
                <a:solidFill>
                  <a:schemeClr val="accent5">
                    <a:lumMod val="50000"/>
                  </a:schemeClr>
                </a:solidFill>
                <a:latin typeface="+mj-lt"/>
              </a:rPr>
              <a:t>манбалардан</a:t>
            </a:r>
            <a:r>
              <a:rPr lang="ru-RU" sz="1600" dirty="0">
                <a:solidFill>
                  <a:schemeClr val="accent5">
                    <a:lumMod val="50000"/>
                  </a:schemeClr>
                </a:solidFill>
                <a:latin typeface="+mj-lt"/>
              </a:rPr>
              <a:t> </a:t>
            </a:r>
            <a:r>
              <a:rPr lang="ru-RU" sz="1600" dirty="0" err="1">
                <a:solidFill>
                  <a:schemeClr val="accent5">
                    <a:lumMod val="50000"/>
                  </a:schemeClr>
                </a:solidFill>
                <a:latin typeface="+mj-lt"/>
              </a:rPr>
              <a:t>олинган</a:t>
            </a:r>
            <a:r>
              <a:rPr lang="ru-RU" sz="1600" dirty="0">
                <a:solidFill>
                  <a:schemeClr val="accent5">
                    <a:lumMod val="50000"/>
                  </a:schemeClr>
                </a:solidFill>
                <a:latin typeface="+mj-lt"/>
              </a:rPr>
              <a:t> </a:t>
            </a:r>
            <a:r>
              <a:rPr lang="ru-RU" sz="1600" dirty="0" err="1">
                <a:solidFill>
                  <a:schemeClr val="accent5">
                    <a:lumMod val="50000"/>
                  </a:schemeClr>
                </a:solidFill>
                <a:latin typeface="+mj-lt"/>
              </a:rPr>
              <a:t>маълумотларни</a:t>
            </a:r>
            <a:r>
              <a:rPr lang="ru-RU" sz="1600" dirty="0">
                <a:solidFill>
                  <a:schemeClr val="accent5">
                    <a:lumMod val="50000"/>
                  </a:schemeClr>
                </a:solidFill>
                <a:latin typeface="+mj-lt"/>
              </a:rPr>
              <a:t> </a:t>
            </a:r>
            <a:r>
              <a:rPr lang="ru-RU" sz="1600" dirty="0" err="1">
                <a:solidFill>
                  <a:schemeClr val="accent5">
                    <a:lumMod val="50000"/>
                  </a:schemeClr>
                </a:solidFill>
                <a:latin typeface="+mj-lt"/>
              </a:rPr>
              <a:t>ўрганиш</a:t>
            </a:r>
            <a:r>
              <a:rPr lang="ru-RU" sz="1600" dirty="0">
                <a:solidFill>
                  <a:schemeClr val="accent5">
                    <a:lumMod val="50000"/>
                  </a:schemeClr>
                </a:solidFill>
                <a:latin typeface="+mj-lt"/>
              </a:rPr>
              <a:t> </a:t>
            </a:r>
            <a:r>
              <a:rPr lang="ru-RU" sz="1600" dirty="0" err="1">
                <a:solidFill>
                  <a:schemeClr val="accent5">
                    <a:lumMod val="50000"/>
                  </a:schemeClr>
                </a:solidFill>
                <a:latin typeface="+mj-lt"/>
              </a:rPr>
              <a:t>орқали</a:t>
            </a:r>
            <a:r>
              <a:rPr lang="ru-RU" sz="1600" dirty="0">
                <a:solidFill>
                  <a:schemeClr val="accent5">
                    <a:lumMod val="50000"/>
                  </a:schemeClr>
                </a:solidFill>
                <a:latin typeface="+mj-lt"/>
              </a:rPr>
              <a:t> </a:t>
            </a:r>
            <a:r>
              <a:rPr lang="ru-RU" sz="1600" dirty="0" err="1">
                <a:solidFill>
                  <a:schemeClr val="accent5">
                    <a:lumMod val="50000"/>
                  </a:schemeClr>
                </a:solidFill>
                <a:latin typeface="+mj-lt"/>
              </a:rPr>
              <a:t>амалга</a:t>
            </a:r>
            <a:r>
              <a:rPr lang="ru-RU" sz="1600" dirty="0">
                <a:solidFill>
                  <a:schemeClr val="accent5">
                    <a:lumMod val="50000"/>
                  </a:schemeClr>
                </a:solidFill>
                <a:latin typeface="+mj-lt"/>
              </a:rPr>
              <a:t> </a:t>
            </a:r>
            <a:r>
              <a:rPr lang="ru-RU" sz="1600" dirty="0" err="1">
                <a:solidFill>
                  <a:schemeClr val="accent5">
                    <a:lumMod val="50000"/>
                  </a:schemeClr>
                </a:solidFill>
                <a:latin typeface="+mj-lt"/>
              </a:rPr>
              <a:t>оширилади</a:t>
            </a:r>
            <a:r>
              <a:rPr lang="ru-RU" sz="1600" dirty="0">
                <a:solidFill>
                  <a:schemeClr val="accent5">
                    <a:lumMod val="50000"/>
                  </a:schemeClr>
                </a:solidFill>
                <a:latin typeface="+mj-lt"/>
              </a:rPr>
              <a:t>:</a:t>
            </a:r>
          </a:p>
        </p:txBody>
      </p:sp>
      <p:sp>
        <p:nvSpPr>
          <p:cNvPr id="42" name="Прямоугольник 41">
            <a:extLst>
              <a:ext uri="{FF2B5EF4-FFF2-40B4-BE49-F238E27FC236}">
                <a16:creationId xmlns:a16="http://schemas.microsoft.com/office/drawing/2014/main" id="{A5978C03-267C-48EB-858E-0C8F07488077}"/>
              </a:ext>
            </a:extLst>
          </p:cNvPr>
          <p:cNvSpPr/>
          <p:nvPr/>
        </p:nvSpPr>
        <p:spPr>
          <a:xfrm>
            <a:off x="1395412" y="1462379"/>
            <a:ext cx="6353176" cy="2985433"/>
          </a:xfrm>
          <a:prstGeom prst="rect">
            <a:avLst/>
          </a:prstGeom>
        </p:spPr>
        <p:txBody>
          <a:bodyPr wrap="square">
            <a:spAutoFit/>
          </a:bodyPr>
          <a:lstStyle/>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r>
              <a:rPr lang="ru-RU" altLang="ru-RU" dirty="0" err="1">
                <a:solidFill>
                  <a:schemeClr val="accent2">
                    <a:lumMod val="75000"/>
                  </a:schemeClr>
                </a:solidFill>
                <a:latin typeface="+mj-lt"/>
              </a:rPr>
              <a:t>Эҳтимолий</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манфаатлар</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тўқнашуви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тўғрисидаги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декларациядан</a:t>
            </a:r>
            <a:r>
              <a:rPr lang="ru-RU" altLang="ru-RU" dirty="0">
                <a:solidFill>
                  <a:schemeClr val="accent2">
                    <a:lumMod val="75000"/>
                  </a:schemeClr>
                </a:solidFill>
                <a:latin typeface="+mj-lt"/>
              </a:rPr>
              <a:t>;</a:t>
            </a: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endParaRPr lang="ru-RU" altLang="ru-RU" sz="500" dirty="0">
              <a:solidFill>
                <a:schemeClr val="accent2">
                  <a:lumMod val="75000"/>
                </a:schemeClr>
              </a:solidFill>
              <a:latin typeface="+mj-lt"/>
            </a:endParaRP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r>
              <a:rPr lang="ru-RU" altLang="ru-RU" dirty="0">
                <a:solidFill>
                  <a:schemeClr val="accent2">
                    <a:lumMod val="75000"/>
                  </a:schemeClr>
                </a:solidFill>
                <a:latin typeface="+mj-lt"/>
              </a:rPr>
              <a:t>Давлат </a:t>
            </a:r>
            <a:r>
              <a:rPr lang="ru-RU" altLang="ru-RU" dirty="0" err="1">
                <a:solidFill>
                  <a:schemeClr val="accent2">
                    <a:lumMod val="75000"/>
                  </a:schemeClr>
                </a:solidFill>
                <a:latin typeface="+mj-lt"/>
              </a:rPr>
              <a:t>харидлари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жараёнида</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олинган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таклифлардан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харид</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комиссияси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мажлисларининг</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баённомаларидан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тузилган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шартномалардан</a:t>
            </a:r>
            <a:r>
              <a:rPr lang="ru-RU" altLang="ru-RU" dirty="0">
                <a:solidFill>
                  <a:schemeClr val="accent2">
                    <a:lumMod val="75000"/>
                  </a:schemeClr>
                </a:solidFill>
                <a:latin typeface="+mj-lt"/>
              </a:rPr>
              <a:t>;</a:t>
            </a: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endParaRPr lang="ru-RU" altLang="ru-RU" sz="500" dirty="0">
              <a:solidFill>
                <a:schemeClr val="accent2">
                  <a:lumMod val="75000"/>
                </a:schemeClr>
              </a:solidFill>
              <a:latin typeface="+mj-lt"/>
            </a:endParaRP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r>
              <a:rPr lang="ru-RU" altLang="ru-RU" dirty="0" err="1">
                <a:solidFill>
                  <a:schemeClr val="accent2">
                    <a:lumMod val="75000"/>
                  </a:schemeClr>
                </a:solidFill>
                <a:latin typeface="+mj-lt"/>
              </a:rPr>
              <a:t>Жисмоний</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ва</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юридик</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шахсларнинг</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давлат</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органи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ёки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бошқа</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ташкилот</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ходимининг</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фаолиятидаги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мавжуд</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манфаатлар</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тўқнашуви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ёки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эҳтимолий</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манфаатлар</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тўқнашуви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тўғрисидаги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мурожаатларидан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ёки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хабарларидан</a:t>
            </a:r>
            <a:r>
              <a:rPr lang="ru-RU" altLang="ru-RU" dirty="0">
                <a:solidFill>
                  <a:schemeClr val="accent2">
                    <a:lumMod val="75000"/>
                  </a:schemeClr>
                </a:solidFill>
                <a:latin typeface="+mj-lt"/>
              </a:rPr>
              <a:t>;</a:t>
            </a: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endParaRPr lang="ru-RU" altLang="ru-RU" sz="500" dirty="0">
              <a:solidFill>
                <a:schemeClr val="accent2">
                  <a:lumMod val="75000"/>
                </a:schemeClr>
              </a:solidFill>
              <a:latin typeface="+mj-lt"/>
            </a:endParaRP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r>
              <a:rPr lang="ru-RU" altLang="ru-RU" dirty="0" err="1">
                <a:solidFill>
                  <a:schemeClr val="accent2">
                    <a:lumMod val="75000"/>
                  </a:schemeClr>
                </a:solidFill>
                <a:latin typeface="+mj-lt"/>
              </a:rPr>
              <a:t>Тижорат</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ташкилотларининг</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аффилланган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шахслари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ва</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якуний</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наф</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олувчилари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бенефициарлари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рўйхатларидан</a:t>
            </a:r>
            <a:r>
              <a:rPr lang="ru-RU" altLang="ru-RU" dirty="0">
                <a:solidFill>
                  <a:schemeClr val="accent2">
                    <a:lumMod val="75000"/>
                  </a:schemeClr>
                </a:solidFill>
                <a:latin typeface="+mj-lt"/>
              </a:rPr>
              <a:t>;</a:t>
            </a: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endParaRPr lang="ru-RU" altLang="ru-RU" sz="500" dirty="0">
              <a:solidFill>
                <a:schemeClr val="accent2">
                  <a:lumMod val="75000"/>
                </a:schemeClr>
              </a:solidFill>
              <a:latin typeface="+mj-lt"/>
            </a:endParaRP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r>
              <a:rPr lang="ru-RU" altLang="ru-RU" dirty="0" err="1">
                <a:solidFill>
                  <a:schemeClr val="accent2">
                    <a:lumMod val="75000"/>
                  </a:schemeClr>
                </a:solidFill>
                <a:latin typeface="+mj-lt"/>
              </a:rPr>
              <a:t>Ягона</a:t>
            </a:r>
            <a:r>
              <a:rPr lang="ru-RU" altLang="ru-RU" dirty="0">
                <a:solidFill>
                  <a:schemeClr val="accent2">
                    <a:lumMod val="75000"/>
                  </a:schemeClr>
                </a:solidFill>
                <a:latin typeface="+mj-lt"/>
              </a:rPr>
              <a:t> интерактив </a:t>
            </a:r>
            <a:r>
              <a:rPr lang="ru-RU" altLang="ru-RU" dirty="0" err="1">
                <a:solidFill>
                  <a:schemeClr val="accent2">
                    <a:lumMod val="75000"/>
                  </a:schemeClr>
                </a:solidFill>
                <a:latin typeface="+mj-lt"/>
              </a:rPr>
              <a:t>давлат</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хизматлари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порталининг</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тадбиркорлик</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субъектларини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рўйхатдан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ўтказиш</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модулидан</a:t>
            </a:r>
            <a:r>
              <a:rPr lang="ru-RU" altLang="ru-RU" dirty="0">
                <a:solidFill>
                  <a:schemeClr val="accent2">
                    <a:lumMod val="75000"/>
                  </a:schemeClr>
                </a:solidFill>
                <a:latin typeface="+mj-lt"/>
              </a:rPr>
              <a:t>;</a:t>
            </a:r>
          </a:p>
        </p:txBody>
      </p:sp>
    </p:spTree>
    <p:extLst>
      <p:ext uri="{BB962C8B-B14F-4D97-AF65-F5344CB8AC3E}">
        <p14:creationId xmlns:p14="http://schemas.microsoft.com/office/powerpoint/2010/main" val="104915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 name="Google Shape;870;p61">
            <a:extLst>
              <a:ext uri="{FF2B5EF4-FFF2-40B4-BE49-F238E27FC236}">
                <a16:creationId xmlns:a16="http://schemas.microsoft.com/office/drawing/2014/main" id="{E4302912-C5D6-4FCB-93BB-9DE8F00D11EE}"/>
              </a:ext>
            </a:extLst>
          </p:cNvPr>
          <p:cNvSpPr/>
          <p:nvPr/>
        </p:nvSpPr>
        <p:spPr>
          <a:xfrm>
            <a:off x="834750" y="905166"/>
            <a:ext cx="7474500" cy="4102669"/>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1;p61">
            <a:extLst>
              <a:ext uri="{FF2B5EF4-FFF2-40B4-BE49-F238E27FC236}">
                <a16:creationId xmlns:a16="http://schemas.microsoft.com/office/drawing/2014/main" id="{5666B3B1-208F-46CE-A461-E7ECD78DFEF5}"/>
              </a:ext>
            </a:extLst>
          </p:cNvPr>
          <p:cNvSpPr/>
          <p:nvPr/>
        </p:nvSpPr>
        <p:spPr>
          <a:xfrm>
            <a:off x="976625" y="1055641"/>
            <a:ext cx="7191000" cy="3798370"/>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Прямоугольник 40">
            <a:extLst>
              <a:ext uri="{FF2B5EF4-FFF2-40B4-BE49-F238E27FC236}">
                <a16:creationId xmlns:a16="http://schemas.microsoft.com/office/drawing/2014/main" id="{68AD3515-8357-4806-9BE0-F9310D9F50C9}"/>
              </a:ext>
            </a:extLst>
          </p:cNvPr>
          <p:cNvSpPr/>
          <p:nvPr/>
        </p:nvSpPr>
        <p:spPr>
          <a:xfrm>
            <a:off x="447675" y="216588"/>
            <a:ext cx="6534150" cy="584775"/>
          </a:xfrm>
          <a:prstGeom prst="rect">
            <a:avLst/>
          </a:prstGeom>
        </p:spPr>
        <p:txBody>
          <a:bodyPr wrap="square">
            <a:spAutoFit/>
          </a:bodyPr>
          <a:lstStyle/>
          <a:p>
            <a:r>
              <a:rPr lang="ru-RU" sz="1600" b="1" dirty="0" err="1">
                <a:solidFill>
                  <a:schemeClr val="accent5">
                    <a:lumMod val="50000"/>
                  </a:schemeClr>
                </a:solidFill>
                <a:latin typeface="+mj-lt"/>
              </a:rPr>
              <a:t>Манфаатлар</a:t>
            </a:r>
            <a:r>
              <a:rPr lang="ru-RU" sz="1600" b="1" dirty="0">
                <a:solidFill>
                  <a:schemeClr val="accent5">
                    <a:lumMod val="50000"/>
                  </a:schemeClr>
                </a:solidFill>
                <a:latin typeface="+mj-lt"/>
              </a:rPr>
              <a:t> </a:t>
            </a:r>
            <a:r>
              <a:rPr lang="ru-RU" sz="1600" b="1" dirty="0" err="1">
                <a:solidFill>
                  <a:schemeClr val="accent5">
                    <a:lumMod val="50000"/>
                  </a:schemeClr>
                </a:solidFill>
                <a:latin typeface="+mj-lt"/>
              </a:rPr>
              <a:t>тўқнашувини</a:t>
            </a:r>
            <a:r>
              <a:rPr lang="ru-RU" sz="1600" b="1" dirty="0">
                <a:solidFill>
                  <a:schemeClr val="accent5">
                    <a:lumMod val="50000"/>
                  </a:schemeClr>
                </a:solidFill>
                <a:latin typeface="+mj-lt"/>
              </a:rPr>
              <a:t> </a:t>
            </a:r>
            <a:r>
              <a:rPr lang="ru-RU" sz="1600" b="1" dirty="0" err="1">
                <a:solidFill>
                  <a:schemeClr val="accent5">
                    <a:lumMod val="50000"/>
                  </a:schemeClr>
                </a:solidFill>
                <a:latin typeface="+mj-lt"/>
              </a:rPr>
              <a:t>аниқлаш</a:t>
            </a:r>
            <a:r>
              <a:rPr lang="ru-RU" sz="1600" b="1" dirty="0">
                <a:solidFill>
                  <a:schemeClr val="accent5">
                    <a:lumMod val="50000"/>
                  </a:schemeClr>
                </a:solidFill>
                <a:latin typeface="+mj-lt"/>
              </a:rPr>
              <a:t> </a:t>
            </a:r>
            <a:r>
              <a:rPr lang="ru-RU" sz="1600" dirty="0" err="1">
                <a:solidFill>
                  <a:schemeClr val="accent5">
                    <a:lumMod val="50000"/>
                  </a:schemeClr>
                </a:solidFill>
                <a:latin typeface="+mj-lt"/>
              </a:rPr>
              <a:t>қуйидаги</a:t>
            </a:r>
            <a:r>
              <a:rPr lang="ru-RU" sz="1600" dirty="0">
                <a:solidFill>
                  <a:schemeClr val="accent5">
                    <a:lumMod val="50000"/>
                  </a:schemeClr>
                </a:solidFill>
                <a:latin typeface="+mj-lt"/>
              </a:rPr>
              <a:t> </a:t>
            </a:r>
            <a:r>
              <a:rPr lang="ru-RU" sz="1600" dirty="0" err="1">
                <a:solidFill>
                  <a:schemeClr val="accent5">
                    <a:lumMod val="50000"/>
                  </a:schemeClr>
                </a:solidFill>
                <a:latin typeface="+mj-lt"/>
              </a:rPr>
              <a:t>манбалардан</a:t>
            </a:r>
            <a:r>
              <a:rPr lang="ru-RU" sz="1600" dirty="0">
                <a:solidFill>
                  <a:schemeClr val="accent5">
                    <a:lumMod val="50000"/>
                  </a:schemeClr>
                </a:solidFill>
                <a:latin typeface="+mj-lt"/>
              </a:rPr>
              <a:t> </a:t>
            </a:r>
            <a:r>
              <a:rPr lang="ru-RU" sz="1600" dirty="0" err="1">
                <a:solidFill>
                  <a:schemeClr val="accent5">
                    <a:lumMod val="50000"/>
                  </a:schemeClr>
                </a:solidFill>
                <a:latin typeface="+mj-lt"/>
              </a:rPr>
              <a:t>олинган</a:t>
            </a:r>
            <a:r>
              <a:rPr lang="ru-RU" sz="1600" dirty="0">
                <a:solidFill>
                  <a:schemeClr val="accent5">
                    <a:lumMod val="50000"/>
                  </a:schemeClr>
                </a:solidFill>
                <a:latin typeface="+mj-lt"/>
              </a:rPr>
              <a:t> </a:t>
            </a:r>
            <a:r>
              <a:rPr lang="ru-RU" sz="1600" dirty="0" err="1">
                <a:solidFill>
                  <a:schemeClr val="accent5">
                    <a:lumMod val="50000"/>
                  </a:schemeClr>
                </a:solidFill>
                <a:latin typeface="+mj-lt"/>
              </a:rPr>
              <a:t>маълумотларни</a:t>
            </a:r>
            <a:r>
              <a:rPr lang="ru-RU" sz="1600" dirty="0">
                <a:solidFill>
                  <a:schemeClr val="accent5">
                    <a:lumMod val="50000"/>
                  </a:schemeClr>
                </a:solidFill>
                <a:latin typeface="+mj-lt"/>
              </a:rPr>
              <a:t> </a:t>
            </a:r>
            <a:r>
              <a:rPr lang="ru-RU" sz="1600" dirty="0" err="1">
                <a:solidFill>
                  <a:schemeClr val="accent5">
                    <a:lumMod val="50000"/>
                  </a:schemeClr>
                </a:solidFill>
                <a:latin typeface="+mj-lt"/>
              </a:rPr>
              <a:t>ўрганиш</a:t>
            </a:r>
            <a:r>
              <a:rPr lang="ru-RU" sz="1600" dirty="0">
                <a:solidFill>
                  <a:schemeClr val="accent5">
                    <a:lumMod val="50000"/>
                  </a:schemeClr>
                </a:solidFill>
                <a:latin typeface="+mj-lt"/>
              </a:rPr>
              <a:t> </a:t>
            </a:r>
            <a:r>
              <a:rPr lang="ru-RU" sz="1600" dirty="0" err="1">
                <a:solidFill>
                  <a:schemeClr val="accent5">
                    <a:lumMod val="50000"/>
                  </a:schemeClr>
                </a:solidFill>
                <a:latin typeface="+mj-lt"/>
              </a:rPr>
              <a:t>орқали</a:t>
            </a:r>
            <a:r>
              <a:rPr lang="ru-RU" sz="1600" dirty="0">
                <a:solidFill>
                  <a:schemeClr val="accent5">
                    <a:lumMod val="50000"/>
                  </a:schemeClr>
                </a:solidFill>
                <a:latin typeface="+mj-lt"/>
              </a:rPr>
              <a:t> </a:t>
            </a:r>
            <a:r>
              <a:rPr lang="ru-RU" sz="1600" dirty="0" err="1">
                <a:solidFill>
                  <a:schemeClr val="accent5">
                    <a:lumMod val="50000"/>
                  </a:schemeClr>
                </a:solidFill>
                <a:latin typeface="+mj-lt"/>
              </a:rPr>
              <a:t>амалга</a:t>
            </a:r>
            <a:r>
              <a:rPr lang="ru-RU" sz="1600" dirty="0">
                <a:solidFill>
                  <a:schemeClr val="accent5">
                    <a:lumMod val="50000"/>
                  </a:schemeClr>
                </a:solidFill>
                <a:latin typeface="+mj-lt"/>
              </a:rPr>
              <a:t> </a:t>
            </a:r>
            <a:r>
              <a:rPr lang="ru-RU" sz="1600" dirty="0" err="1">
                <a:solidFill>
                  <a:schemeClr val="accent5">
                    <a:lumMod val="50000"/>
                  </a:schemeClr>
                </a:solidFill>
                <a:latin typeface="+mj-lt"/>
              </a:rPr>
              <a:t>оширилади</a:t>
            </a:r>
            <a:r>
              <a:rPr lang="ru-RU" sz="1600" dirty="0">
                <a:solidFill>
                  <a:schemeClr val="accent5">
                    <a:lumMod val="50000"/>
                  </a:schemeClr>
                </a:solidFill>
                <a:latin typeface="+mj-lt"/>
              </a:rPr>
              <a:t>:</a:t>
            </a:r>
          </a:p>
        </p:txBody>
      </p:sp>
      <p:sp>
        <p:nvSpPr>
          <p:cNvPr id="8" name="Прямоугольник 7">
            <a:extLst>
              <a:ext uri="{FF2B5EF4-FFF2-40B4-BE49-F238E27FC236}">
                <a16:creationId xmlns:a16="http://schemas.microsoft.com/office/drawing/2014/main" id="{3433293B-67B2-4288-A9FA-2728381AE0FD}"/>
              </a:ext>
            </a:extLst>
          </p:cNvPr>
          <p:cNvSpPr/>
          <p:nvPr/>
        </p:nvSpPr>
        <p:spPr>
          <a:xfrm>
            <a:off x="1308041" y="1552739"/>
            <a:ext cx="6596286" cy="2769989"/>
          </a:xfrm>
          <a:prstGeom prst="rect">
            <a:avLst/>
          </a:prstGeom>
        </p:spPr>
        <p:txBody>
          <a:bodyPr wrap="square">
            <a:spAutoFit/>
          </a:bodyPr>
          <a:lstStyle/>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r>
              <a:rPr lang="ru-RU" altLang="ru-RU" dirty="0">
                <a:solidFill>
                  <a:schemeClr val="accent2">
                    <a:lumMod val="75000"/>
                  </a:schemeClr>
                </a:solidFill>
                <a:latin typeface="+mj-lt"/>
              </a:rPr>
              <a:t>«ФҲДЁ </a:t>
            </a:r>
            <a:r>
              <a:rPr lang="ru-RU" altLang="ru-RU" dirty="0" err="1">
                <a:solidFill>
                  <a:schemeClr val="accent2">
                    <a:lumMod val="75000"/>
                  </a:schemeClr>
                </a:solidFill>
                <a:latin typeface="+mj-lt"/>
              </a:rPr>
              <a:t>Ягона</a:t>
            </a:r>
            <a:r>
              <a:rPr lang="ru-RU" altLang="ru-RU" dirty="0">
                <a:solidFill>
                  <a:schemeClr val="accent2">
                    <a:lumMod val="75000"/>
                  </a:schemeClr>
                </a:solidFill>
                <a:latin typeface="+mj-lt"/>
              </a:rPr>
              <a:t> электрон </a:t>
            </a:r>
            <a:r>
              <a:rPr lang="ru-RU" altLang="ru-RU" dirty="0" err="1">
                <a:solidFill>
                  <a:schemeClr val="accent2">
                    <a:lumMod val="75000"/>
                  </a:schemeClr>
                </a:solidFill>
                <a:latin typeface="+mj-lt"/>
              </a:rPr>
              <a:t>архиви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ахборот</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тизимидан</a:t>
            </a:r>
            <a:r>
              <a:rPr lang="ru-RU" altLang="ru-RU" dirty="0">
                <a:solidFill>
                  <a:schemeClr val="accent2">
                    <a:lumMod val="75000"/>
                  </a:schemeClr>
                </a:solidFill>
                <a:latin typeface="+mj-lt"/>
              </a:rPr>
              <a:t>;</a:t>
            </a: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endParaRPr lang="ru-RU" altLang="ru-RU" sz="500" dirty="0">
              <a:solidFill>
                <a:schemeClr val="accent2">
                  <a:lumMod val="75000"/>
                </a:schemeClr>
              </a:solidFill>
              <a:latin typeface="+mj-lt"/>
            </a:endParaRP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r>
              <a:rPr lang="ru-RU" altLang="ru-RU" dirty="0">
                <a:solidFill>
                  <a:schemeClr val="accent2">
                    <a:lumMod val="75000"/>
                  </a:schemeClr>
                </a:solidFill>
                <a:latin typeface="+mj-lt"/>
              </a:rPr>
              <a:t>«</a:t>
            </a:r>
            <a:r>
              <a:rPr lang="ru-RU" altLang="ru-RU" dirty="0" err="1">
                <a:solidFill>
                  <a:schemeClr val="accent2">
                    <a:lumMod val="75000"/>
                  </a:schemeClr>
                </a:solidFill>
                <a:latin typeface="+mj-lt"/>
              </a:rPr>
              <a:t>Ягона</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миллий</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меҳнат</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тизими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идоралараро</a:t>
            </a:r>
            <a:r>
              <a:rPr lang="ru-RU" altLang="ru-RU" dirty="0">
                <a:solidFill>
                  <a:schemeClr val="accent2">
                    <a:lumMod val="75000"/>
                  </a:schemeClr>
                </a:solidFill>
                <a:latin typeface="+mj-lt"/>
              </a:rPr>
              <a:t> аппарат-</a:t>
            </a:r>
            <a:r>
              <a:rPr lang="ru-RU" altLang="ru-RU" dirty="0" err="1">
                <a:solidFill>
                  <a:schemeClr val="accent2">
                    <a:lumMod val="75000"/>
                  </a:schemeClr>
                </a:solidFill>
                <a:latin typeface="+mj-lt"/>
              </a:rPr>
              <a:t>дастурий</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мажмуидан</a:t>
            </a:r>
            <a:r>
              <a:rPr lang="ru-RU" altLang="ru-RU" dirty="0">
                <a:solidFill>
                  <a:schemeClr val="accent2">
                    <a:lumMod val="75000"/>
                  </a:schemeClr>
                </a:solidFill>
                <a:latin typeface="+mj-lt"/>
              </a:rPr>
              <a:t>;</a:t>
            </a: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endParaRPr lang="ru-RU" altLang="ru-RU" sz="500" dirty="0">
              <a:solidFill>
                <a:schemeClr val="accent2">
                  <a:lumMod val="75000"/>
                </a:schemeClr>
              </a:solidFill>
              <a:latin typeface="+mj-lt"/>
            </a:endParaRP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r>
              <a:rPr lang="ru-RU" altLang="ru-RU" dirty="0" err="1">
                <a:solidFill>
                  <a:schemeClr val="accent2">
                    <a:lumMod val="75000"/>
                  </a:schemeClr>
                </a:solidFill>
                <a:latin typeface="+mj-lt"/>
              </a:rPr>
              <a:t>Қимматли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қоғозлар</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марказий</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депозитарийсидан</a:t>
            </a:r>
            <a:r>
              <a:rPr lang="ru-RU" altLang="ru-RU" dirty="0">
                <a:solidFill>
                  <a:schemeClr val="accent2">
                    <a:lumMod val="75000"/>
                  </a:schemeClr>
                </a:solidFill>
                <a:latin typeface="+mj-lt"/>
              </a:rPr>
              <a:t>;</a:t>
            </a: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endParaRPr lang="ru-RU" altLang="ru-RU" sz="500" dirty="0">
              <a:solidFill>
                <a:schemeClr val="accent2">
                  <a:lumMod val="75000"/>
                </a:schemeClr>
              </a:solidFill>
              <a:latin typeface="+mj-lt"/>
            </a:endParaRP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r>
              <a:rPr lang="ru-RU" altLang="ru-RU" dirty="0" err="1">
                <a:solidFill>
                  <a:schemeClr val="accent2">
                    <a:lumMod val="75000"/>
                  </a:schemeClr>
                </a:solidFill>
                <a:latin typeface="+mj-lt"/>
              </a:rPr>
              <a:t>Махсус</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ваколатли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давлат</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органи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томонидан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ўтказилган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ўрганиш</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натижалари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бўйича</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киритилган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тақдимномадан</a:t>
            </a:r>
            <a:r>
              <a:rPr lang="ru-RU" altLang="ru-RU" dirty="0">
                <a:solidFill>
                  <a:schemeClr val="accent2">
                    <a:lumMod val="75000"/>
                  </a:schemeClr>
                </a:solidFill>
                <a:latin typeface="+mj-lt"/>
              </a:rPr>
              <a:t>.</a:t>
            </a: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endParaRPr lang="ru-RU" altLang="ru-RU" sz="500" dirty="0">
              <a:solidFill>
                <a:schemeClr val="accent2">
                  <a:lumMod val="75000"/>
                </a:schemeClr>
              </a:solidFill>
              <a:latin typeface="+mj-lt"/>
            </a:endParaRPr>
          </a:p>
          <a:p>
            <a:pPr marL="171450" lvl="0" indent="-171450" algn="just" eaLnBrk="0" fontAlgn="base" hangingPunct="0">
              <a:spcBef>
                <a:spcPct val="0"/>
              </a:spcBef>
              <a:spcAft>
                <a:spcPct val="0"/>
              </a:spcAft>
              <a:buClr>
                <a:schemeClr val="accent1">
                  <a:lumMod val="50000"/>
                </a:schemeClr>
              </a:buClr>
              <a:buSzPct val="110000"/>
              <a:buFont typeface="Courier New" panose="02070309020205020404" pitchFamily="49" charset="0"/>
              <a:buChar char="o"/>
            </a:pPr>
            <a:r>
              <a:rPr lang="ru-RU" altLang="ru-RU" dirty="0">
                <a:solidFill>
                  <a:schemeClr val="accent2">
                    <a:lumMod val="75000"/>
                  </a:schemeClr>
                </a:solidFill>
                <a:latin typeface="+mj-lt"/>
              </a:rPr>
              <a:t>Давлат </a:t>
            </a:r>
            <a:r>
              <a:rPr lang="ru-RU" altLang="ru-RU" dirty="0" err="1">
                <a:solidFill>
                  <a:schemeClr val="accent2">
                    <a:lumMod val="75000"/>
                  </a:schemeClr>
                </a:solidFill>
                <a:latin typeface="+mj-lt"/>
              </a:rPr>
              <a:t>органи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ёки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бошқа</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ташкилот</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ходимининг</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оммавий</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ахборот</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воситаларига</a:t>
            </a:r>
            <a:r>
              <a:rPr lang="ru-RU" altLang="ru-RU" dirty="0">
                <a:solidFill>
                  <a:schemeClr val="accent2">
                    <a:lumMod val="75000"/>
                  </a:schemeClr>
                </a:solidFill>
                <a:latin typeface="+mj-lt"/>
              </a:rPr>
              <a:t>, шу </a:t>
            </a:r>
            <a:r>
              <a:rPr lang="ru-RU" altLang="ru-RU" dirty="0" err="1">
                <a:solidFill>
                  <a:schemeClr val="accent2">
                    <a:lumMod val="75000"/>
                  </a:schemeClr>
                </a:solidFill>
                <a:latin typeface="+mj-lt"/>
              </a:rPr>
              <a:t>жумладан</a:t>
            </a:r>
            <a:r>
              <a:rPr lang="ru-RU" altLang="ru-RU" dirty="0">
                <a:solidFill>
                  <a:schemeClr val="accent2">
                    <a:lumMod val="75000"/>
                  </a:schemeClr>
                </a:solidFill>
                <a:latin typeface="+mj-lt"/>
              </a:rPr>
              <a:t> Интернет </a:t>
            </a:r>
            <a:r>
              <a:rPr lang="ru-RU" altLang="ru-RU" dirty="0" err="1">
                <a:solidFill>
                  <a:schemeClr val="accent2">
                    <a:lumMod val="75000"/>
                  </a:schemeClr>
                </a:solidFill>
                <a:latin typeface="+mj-lt"/>
              </a:rPr>
              <a:t>жаҳон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ахборот</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тармоғига</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жойлаштирилган</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мавжуд</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манфаатлар</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тўқнашуви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ёки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эҳтимолий</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манфаатлар</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тўқнашуви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ҳолатлари</a:t>
            </a:r>
            <a:r>
              <a:rPr lang="ru-RU" altLang="ru-RU" dirty="0">
                <a:solidFill>
                  <a:schemeClr val="accent2">
                    <a:lumMod val="75000"/>
                  </a:schemeClr>
                </a:solidFill>
                <a:latin typeface="+mj-lt"/>
              </a:rPr>
              <a:t> улар </a:t>
            </a:r>
            <a:r>
              <a:rPr lang="ru-RU" altLang="ru-RU" dirty="0" err="1">
                <a:solidFill>
                  <a:schemeClr val="accent2">
                    <a:lumMod val="75000"/>
                  </a:schemeClr>
                </a:solidFill>
                <a:latin typeface="+mj-lt"/>
              </a:rPr>
              <a:t>тўғрисидаги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маълумотларни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тўплаш</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ва</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ўрганиш</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орқали</a:t>
            </a:r>
            <a:r>
              <a:rPr lang="ru-RU" altLang="ru-RU" dirty="0">
                <a:solidFill>
                  <a:schemeClr val="accent2">
                    <a:lumMod val="75000"/>
                  </a:schemeClr>
                </a:solidFill>
                <a:latin typeface="+mj-lt"/>
              </a:rPr>
              <a:t> </a:t>
            </a:r>
            <a:r>
              <a:rPr lang="ru-RU" altLang="ru-RU" dirty="0" err="1">
                <a:solidFill>
                  <a:schemeClr val="accent2">
                    <a:lumMod val="75000"/>
                  </a:schemeClr>
                </a:solidFill>
                <a:latin typeface="+mj-lt"/>
              </a:rPr>
              <a:t>аниқланади</a:t>
            </a:r>
            <a:r>
              <a:rPr lang="ru-RU" altLang="ru-RU" dirty="0">
                <a:solidFill>
                  <a:schemeClr val="accent2">
                    <a:lumMod val="75000"/>
                  </a:schemeClr>
                </a:solidFill>
                <a:latin typeface="+mj-lt"/>
              </a:rPr>
              <a:t>.</a:t>
            </a:r>
            <a:endParaRPr lang="en-US" altLang="ru-RU" dirty="0">
              <a:solidFill>
                <a:schemeClr val="accent2">
                  <a:lumMod val="75000"/>
                </a:schemeClr>
              </a:solidFill>
              <a:latin typeface="+mj-lt"/>
            </a:endParaRPr>
          </a:p>
        </p:txBody>
      </p:sp>
    </p:spTree>
    <p:extLst>
      <p:ext uri="{BB962C8B-B14F-4D97-AF65-F5344CB8AC3E}">
        <p14:creationId xmlns:p14="http://schemas.microsoft.com/office/powerpoint/2010/main" val="1795478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 name="Google Shape;512;p44">
            <a:extLst>
              <a:ext uri="{FF2B5EF4-FFF2-40B4-BE49-F238E27FC236}">
                <a16:creationId xmlns:a16="http://schemas.microsoft.com/office/drawing/2014/main" id="{822C6BB4-FE48-40D8-A74E-E8F777586342}"/>
              </a:ext>
            </a:extLst>
          </p:cNvPr>
          <p:cNvSpPr/>
          <p:nvPr/>
        </p:nvSpPr>
        <p:spPr>
          <a:xfrm>
            <a:off x="767975" y="3534785"/>
            <a:ext cx="3832300" cy="1372361"/>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285750" lvl="0" indent="-285750" algn="l" rtl="0">
              <a:spcBef>
                <a:spcPts val="0"/>
              </a:spcBef>
              <a:spcAft>
                <a:spcPts val="0"/>
              </a:spcAft>
              <a:buClr>
                <a:schemeClr val="accent1">
                  <a:lumMod val="50000"/>
                </a:schemeClr>
              </a:buClr>
              <a:buFont typeface="Courier New" panose="02070309020205020404" pitchFamily="49" charset="0"/>
              <a:buChar char="o"/>
            </a:pPr>
            <a:endParaRPr>
              <a:solidFill>
                <a:schemeClr val="accent2">
                  <a:lumMod val="75000"/>
                </a:schemeClr>
              </a:solidFill>
              <a:latin typeface="+mj-lt"/>
            </a:endParaRPr>
          </a:p>
        </p:txBody>
      </p:sp>
      <p:sp>
        <p:nvSpPr>
          <p:cNvPr id="51" name="Google Shape;513;p44">
            <a:extLst>
              <a:ext uri="{FF2B5EF4-FFF2-40B4-BE49-F238E27FC236}">
                <a16:creationId xmlns:a16="http://schemas.microsoft.com/office/drawing/2014/main" id="{2CE653B2-C483-477D-975D-847D69F06C38}"/>
              </a:ext>
            </a:extLst>
          </p:cNvPr>
          <p:cNvSpPr/>
          <p:nvPr/>
        </p:nvSpPr>
        <p:spPr>
          <a:xfrm>
            <a:off x="901025" y="3663085"/>
            <a:ext cx="3546850" cy="1098782"/>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285750" lvl="0" indent="-285750" algn="l" rtl="0">
              <a:spcBef>
                <a:spcPts val="0"/>
              </a:spcBef>
              <a:spcAft>
                <a:spcPts val="0"/>
              </a:spcAft>
              <a:buClr>
                <a:schemeClr val="accent1">
                  <a:lumMod val="50000"/>
                </a:schemeClr>
              </a:buClr>
              <a:buFont typeface="Courier New" panose="02070309020205020404" pitchFamily="49" charset="0"/>
              <a:buChar char="o"/>
            </a:pPr>
            <a:endParaRPr>
              <a:solidFill>
                <a:schemeClr val="accent2">
                  <a:lumMod val="75000"/>
                </a:schemeClr>
              </a:solidFill>
              <a:latin typeface="+mj-lt"/>
            </a:endParaRPr>
          </a:p>
        </p:txBody>
      </p:sp>
      <p:sp>
        <p:nvSpPr>
          <p:cNvPr id="48" name="Google Shape;512;p44">
            <a:extLst>
              <a:ext uri="{FF2B5EF4-FFF2-40B4-BE49-F238E27FC236}">
                <a16:creationId xmlns:a16="http://schemas.microsoft.com/office/drawing/2014/main" id="{951F0229-85E4-48D8-BC8B-BD7599A9E50A}"/>
              </a:ext>
            </a:extLst>
          </p:cNvPr>
          <p:cNvSpPr/>
          <p:nvPr/>
        </p:nvSpPr>
        <p:spPr>
          <a:xfrm>
            <a:off x="615575" y="2196382"/>
            <a:ext cx="3832300" cy="1372361"/>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285750" lvl="0" indent="-285750" algn="l" rtl="0">
              <a:spcBef>
                <a:spcPts val="0"/>
              </a:spcBef>
              <a:spcAft>
                <a:spcPts val="0"/>
              </a:spcAft>
              <a:buClr>
                <a:schemeClr val="accent1">
                  <a:lumMod val="50000"/>
                </a:schemeClr>
              </a:buClr>
              <a:buFont typeface="Courier New" panose="02070309020205020404" pitchFamily="49" charset="0"/>
              <a:buChar char="o"/>
            </a:pPr>
            <a:endParaRPr>
              <a:solidFill>
                <a:schemeClr val="accent2">
                  <a:lumMod val="75000"/>
                </a:schemeClr>
              </a:solidFill>
              <a:latin typeface="+mj-lt"/>
            </a:endParaRPr>
          </a:p>
        </p:txBody>
      </p:sp>
      <p:sp>
        <p:nvSpPr>
          <p:cNvPr id="49" name="Google Shape;513;p44">
            <a:extLst>
              <a:ext uri="{FF2B5EF4-FFF2-40B4-BE49-F238E27FC236}">
                <a16:creationId xmlns:a16="http://schemas.microsoft.com/office/drawing/2014/main" id="{97A8CDAF-96D8-428A-B069-A8A1A9706817}"/>
              </a:ext>
            </a:extLst>
          </p:cNvPr>
          <p:cNvSpPr/>
          <p:nvPr/>
        </p:nvSpPr>
        <p:spPr>
          <a:xfrm>
            <a:off x="748625" y="2324682"/>
            <a:ext cx="3546850" cy="1098782"/>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285750" lvl="0" indent="-285750" algn="l" rtl="0">
              <a:spcBef>
                <a:spcPts val="0"/>
              </a:spcBef>
              <a:spcAft>
                <a:spcPts val="0"/>
              </a:spcAft>
              <a:buClr>
                <a:schemeClr val="accent1">
                  <a:lumMod val="50000"/>
                </a:schemeClr>
              </a:buClr>
              <a:buFont typeface="Courier New" panose="02070309020205020404" pitchFamily="49" charset="0"/>
              <a:buChar char="o"/>
            </a:pPr>
            <a:endParaRPr>
              <a:solidFill>
                <a:schemeClr val="accent2">
                  <a:lumMod val="75000"/>
                </a:schemeClr>
              </a:solidFill>
              <a:latin typeface="+mj-lt"/>
            </a:endParaRPr>
          </a:p>
        </p:txBody>
      </p:sp>
      <p:sp>
        <p:nvSpPr>
          <p:cNvPr id="512" name="Google Shape;512;p44"/>
          <p:cNvSpPr/>
          <p:nvPr/>
        </p:nvSpPr>
        <p:spPr>
          <a:xfrm>
            <a:off x="482525" y="841000"/>
            <a:ext cx="3832300" cy="1372361"/>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latin typeface="+mj-lt"/>
            </a:endParaRPr>
          </a:p>
        </p:txBody>
      </p:sp>
      <p:sp>
        <p:nvSpPr>
          <p:cNvPr id="513" name="Google Shape;513;p44"/>
          <p:cNvSpPr/>
          <p:nvPr/>
        </p:nvSpPr>
        <p:spPr>
          <a:xfrm>
            <a:off x="615575" y="969300"/>
            <a:ext cx="3546850" cy="1098782"/>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285750" lvl="0" indent="-285750" rtl="0">
              <a:spcBef>
                <a:spcPts val="0"/>
              </a:spcBef>
              <a:spcAft>
                <a:spcPts val="0"/>
              </a:spcAft>
              <a:buClr>
                <a:schemeClr val="accent1">
                  <a:lumMod val="50000"/>
                </a:schemeClr>
              </a:buClr>
              <a:buFont typeface="Courier New" panose="02070309020205020404" pitchFamily="49" charset="0"/>
              <a:buChar char="o"/>
            </a:pPr>
            <a:endParaRPr dirty="0">
              <a:solidFill>
                <a:schemeClr val="accent2">
                  <a:lumMod val="75000"/>
                </a:schemeClr>
              </a:solidFill>
              <a:latin typeface="+mj-lt"/>
            </a:endParaRPr>
          </a:p>
        </p:txBody>
      </p:sp>
      <p:sp>
        <p:nvSpPr>
          <p:cNvPr id="17" name="Прямоугольник 16">
            <a:extLst>
              <a:ext uri="{FF2B5EF4-FFF2-40B4-BE49-F238E27FC236}">
                <a16:creationId xmlns:a16="http://schemas.microsoft.com/office/drawing/2014/main" id="{B89ABE92-937A-4C5E-A3F0-3D606F8C8EFA}"/>
              </a:ext>
            </a:extLst>
          </p:cNvPr>
          <p:cNvSpPr/>
          <p:nvPr/>
        </p:nvSpPr>
        <p:spPr>
          <a:xfrm>
            <a:off x="615575" y="322387"/>
            <a:ext cx="6717275" cy="338554"/>
          </a:xfrm>
          <a:prstGeom prst="rect">
            <a:avLst/>
          </a:prstGeom>
        </p:spPr>
        <p:txBody>
          <a:bodyPr wrap="square">
            <a:spAutoFit/>
          </a:bodyPr>
          <a:lstStyle/>
          <a:p>
            <a:r>
              <a:rPr lang="uz-Cyrl-UZ" sz="1600" dirty="0">
                <a:solidFill>
                  <a:schemeClr val="accent5">
                    <a:lumMod val="50000"/>
                  </a:schemeClr>
                </a:solidFill>
                <a:latin typeface="+mj-lt"/>
                <a:cs typeface="Times New Roman" panose="02020603050405020304" pitchFamily="18" charset="0"/>
              </a:rPr>
              <a:t>МАНФААТЛАР  ТЎҚНАШУВИНИ ТАРТИБГА СОЛИШ ЧОРАЛАРИ</a:t>
            </a:r>
            <a:endParaRPr lang="ru-RU" sz="1600" dirty="0">
              <a:solidFill>
                <a:schemeClr val="accent5">
                  <a:lumMod val="50000"/>
                </a:schemeClr>
              </a:solidFill>
              <a:latin typeface="+mj-lt"/>
            </a:endParaRPr>
          </a:p>
        </p:txBody>
      </p:sp>
      <p:sp>
        <p:nvSpPr>
          <p:cNvPr id="52" name="Google Shape;512;p44">
            <a:extLst>
              <a:ext uri="{FF2B5EF4-FFF2-40B4-BE49-F238E27FC236}">
                <a16:creationId xmlns:a16="http://schemas.microsoft.com/office/drawing/2014/main" id="{BBF62798-85D2-4FA3-8F7B-46B621FE346C}"/>
              </a:ext>
            </a:extLst>
          </p:cNvPr>
          <p:cNvSpPr/>
          <p:nvPr/>
        </p:nvSpPr>
        <p:spPr>
          <a:xfrm>
            <a:off x="5047650" y="3534785"/>
            <a:ext cx="3832300" cy="1372361"/>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285750" lvl="0" indent="-285750" algn="l" rtl="0">
              <a:spcBef>
                <a:spcPts val="0"/>
              </a:spcBef>
              <a:spcAft>
                <a:spcPts val="0"/>
              </a:spcAft>
              <a:buClr>
                <a:schemeClr val="accent1">
                  <a:lumMod val="50000"/>
                </a:schemeClr>
              </a:buClr>
              <a:buFont typeface="Courier New" panose="02070309020205020404" pitchFamily="49" charset="0"/>
              <a:buChar char="o"/>
            </a:pPr>
            <a:endParaRPr>
              <a:solidFill>
                <a:schemeClr val="accent2">
                  <a:lumMod val="75000"/>
                </a:schemeClr>
              </a:solidFill>
              <a:latin typeface="+mj-lt"/>
            </a:endParaRPr>
          </a:p>
        </p:txBody>
      </p:sp>
      <p:sp>
        <p:nvSpPr>
          <p:cNvPr id="53" name="Google Shape;513;p44">
            <a:extLst>
              <a:ext uri="{FF2B5EF4-FFF2-40B4-BE49-F238E27FC236}">
                <a16:creationId xmlns:a16="http://schemas.microsoft.com/office/drawing/2014/main" id="{65B4483A-42AF-4160-8602-7098A227B64A}"/>
              </a:ext>
            </a:extLst>
          </p:cNvPr>
          <p:cNvSpPr/>
          <p:nvPr/>
        </p:nvSpPr>
        <p:spPr>
          <a:xfrm>
            <a:off x="5180700" y="3663085"/>
            <a:ext cx="3546850" cy="1098782"/>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285750" lvl="0" indent="-285750" algn="l" rtl="0">
              <a:spcBef>
                <a:spcPts val="0"/>
              </a:spcBef>
              <a:spcAft>
                <a:spcPts val="0"/>
              </a:spcAft>
              <a:buClr>
                <a:schemeClr val="accent1">
                  <a:lumMod val="50000"/>
                </a:schemeClr>
              </a:buClr>
              <a:buFont typeface="Courier New" panose="02070309020205020404" pitchFamily="49" charset="0"/>
              <a:buChar char="o"/>
            </a:pPr>
            <a:endParaRPr>
              <a:solidFill>
                <a:schemeClr val="accent2">
                  <a:lumMod val="75000"/>
                </a:schemeClr>
              </a:solidFill>
              <a:latin typeface="+mj-lt"/>
            </a:endParaRPr>
          </a:p>
        </p:txBody>
      </p:sp>
      <p:sp>
        <p:nvSpPr>
          <p:cNvPr id="54" name="Google Shape;512;p44">
            <a:extLst>
              <a:ext uri="{FF2B5EF4-FFF2-40B4-BE49-F238E27FC236}">
                <a16:creationId xmlns:a16="http://schemas.microsoft.com/office/drawing/2014/main" id="{328663ED-1E7C-44D8-808B-578863935666}"/>
              </a:ext>
            </a:extLst>
          </p:cNvPr>
          <p:cNvSpPr/>
          <p:nvPr/>
        </p:nvSpPr>
        <p:spPr>
          <a:xfrm>
            <a:off x="4895250" y="2196382"/>
            <a:ext cx="3832300" cy="1372361"/>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285750" lvl="0" indent="-285750" algn="l" rtl="0">
              <a:spcBef>
                <a:spcPts val="0"/>
              </a:spcBef>
              <a:spcAft>
                <a:spcPts val="0"/>
              </a:spcAft>
              <a:buClr>
                <a:schemeClr val="accent1">
                  <a:lumMod val="50000"/>
                </a:schemeClr>
              </a:buClr>
              <a:buFont typeface="Courier New" panose="02070309020205020404" pitchFamily="49" charset="0"/>
              <a:buChar char="o"/>
            </a:pPr>
            <a:endParaRPr>
              <a:solidFill>
                <a:schemeClr val="accent2">
                  <a:lumMod val="75000"/>
                </a:schemeClr>
              </a:solidFill>
              <a:latin typeface="+mj-lt"/>
            </a:endParaRPr>
          </a:p>
        </p:txBody>
      </p:sp>
      <p:sp>
        <p:nvSpPr>
          <p:cNvPr id="55" name="Google Shape;513;p44">
            <a:extLst>
              <a:ext uri="{FF2B5EF4-FFF2-40B4-BE49-F238E27FC236}">
                <a16:creationId xmlns:a16="http://schemas.microsoft.com/office/drawing/2014/main" id="{1C895A5E-8237-417D-9144-B8DB062B310F}"/>
              </a:ext>
            </a:extLst>
          </p:cNvPr>
          <p:cNvSpPr/>
          <p:nvPr/>
        </p:nvSpPr>
        <p:spPr>
          <a:xfrm>
            <a:off x="5028300" y="2324682"/>
            <a:ext cx="3546850" cy="1098782"/>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285750" lvl="0" indent="-285750" algn="l" rtl="0">
              <a:spcBef>
                <a:spcPts val="0"/>
              </a:spcBef>
              <a:spcAft>
                <a:spcPts val="0"/>
              </a:spcAft>
              <a:buClr>
                <a:schemeClr val="accent1">
                  <a:lumMod val="50000"/>
                </a:schemeClr>
              </a:buClr>
              <a:buFont typeface="Courier New" panose="02070309020205020404" pitchFamily="49" charset="0"/>
              <a:buChar char="o"/>
            </a:pPr>
            <a:endParaRPr>
              <a:solidFill>
                <a:schemeClr val="accent2">
                  <a:lumMod val="75000"/>
                </a:schemeClr>
              </a:solidFill>
              <a:latin typeface="+mj-lt"/>
            </a:endParaRPr>
          </a:p>
        </p:txBody>
      </p:sp>
      <p:sp>
        <p:nvSpPr>
          <p:cNvPr id="56" name="Google Shape;512;p44">
            <a:extLst>
              <a:ext uri="{FF2B5EF4-FFF2-40B4-BE49-F238E27FC236}">
                <a16:creationId xmlns:a16="http://schemas.microsoft.com/office/drawing/2014/main" id="{7770C9F8-AA3E-448C-BD3A-00C0096A2C46}"/>
              </a:ext>
            </a:extLst>
          </p:cNvPr>
          <p:cNvSpPr/>
          <p:nvPr/>
        </p:nvSpPr>
        <p:spPr>
          <a:xfrm>
            <a:off x="4762200" y="841000"/>
            <a:ext cx="3832300" cy="1372361"/>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latin typeface="+mj-lt"/>
            </a:endParaRPr>
          </a:p>
        </p:txBody>
      </p:sp>
      <p:sp>
        <p:nvSpPr>
          <p:cNvPr id="57" name="Google Shape;513;p44">
            <a:extLst>
              <a:ext uri="{FF2B5EF4-FFF2-40B4-BE49-F238E27FC236}">
                <a16:creationId xmlns:a16="http://schemas.microsoft.com/office/drawing/2014/main" id="{3D6E4A6B-33A7-4BC0-BDD1-6ED1C2EC8CEB}"/>
              </a:ext>
            </a:extLst>
          </p:cNvPr>
          <p:cNvSpPr/>
          <p:nvPr/>
        </p:nvSpPr>
        <p:spPr>
          <a:xfrm>
            <a:off x="4895250" y="969300"/>
            <a:ext cx="3546850" cy="1098782"/>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285750" lvl="0" indent="-285750" algn="l" rtl="0">
              <a:spcBef>
                <a:spcPts val="0"/>
              </a:spcBef>
              <a:spcAft>
                <a:spcPts val="0"/>
              </a:spcAft>
              <a:buClr>
                <a:schemeClr val="accent1">
                  <a:lumMod val="50000"/>
                </a:schemeClr>
              </a:buClr>
              <a:buFont typeface="Courier New" panose="02070309020205020404" pitchFamily="49" charset="0"/>
              <a:buChar char="o"/>
            </a:pPr>
            <a:endParaRPr>
              <a:solidFill>
                <a:schemeClr val="accent2">
                  <a:lumMod val="75000"/>
                </a:schemeClr>
              </a:solidFill>
              <a:latin typeface="+mj-lt"/>
            </a:endParaRPr>
          </a:p>
        </p:txBody>
      </p:sp>
      <p:sp>
        <p:nvSpPr>
          <p:cNvPr id="18" name="Прямоугольник 17">
            <a:extLst>
              <a:ext uri="{FF2B5EF4-FFF2-40B4-BE49-F238E27FC236}">
                <a16:creationId xmlns:a16="http://schemas.microsoft.com/office/drawing/2014/main" id="{68F5280A-C7EE-4FCF-90D9-B5C611981EC6}"/>
              </a:ext>
            </a:extLst>
          </p:cNvPr>
          <p:cNvSpPr/>
          <p:nvPr/>
        </p:nvSpPr>
        <p:spPr>
          <a:xfrm>
            <a:off x="748625" y="1028657"/>
            <a:ext cx="3051850" cy="954107"/>
          </a:xfrm>
          <a:prstGeom prst="rect">
            <a:avLst/>
          </a:prstGeom>
        </p:spPr>
        <p:txBody>
          <a:bodyPr wrap="square">
            <a:spAutoFit/>
          </a:bodyPr>
          <a:lstStyle/>
          <a:p>
            <a:pPr marL="285750" lvl="0" indent="-285750" algn="ctr">
              <a:buClr>
                <a:schemeClr val="accent1">
                  <a:lumMod val="50000"/>
                </a:schemeClr>
              </a:buClr>
              <a:buFont typeface="Courier New" panose="02070309020205020404" pitchFamily="49" charset="0"/>
              <a:buChar char="o"/>
            </a:pPr>
            <a:r>
              <a:rPr lang="ru-RU" dirty="0">
                <a:solidFill>
                  <a:schemeClr val="accent2">
                    <a:lumMod val="75000"/>
                  </a:schemeClr>
                </a:solidFill>
                <a:latin typeface="+mj-lt"/>
                <a:cs typeface="Calibri" panose="020F0502020204030204" pitchFamily="34" charset="0"/>
              </a:rPr>
              <a:t>бевосита бўйсунадиган ходимни яқин қариндоши бўлмаган бошқа шахс бўйсунувига ўтказиш</a:t>
            </a:r>
            <a:r>
              <a:rPr lang="en-US" dirty="0">
                <a:solidFill>
                  <a:schemeClr val="accent2">
                    <a:lumMod val="75000"/>
                  </a:schemeClr>
                </a:solidFill>
                <a:latin typeface="+mj-lt"/>
                <a:cs typeface="Calibri" panose="020F0502020204030204" pitchFamily="34" charset="0"/>
              </a:rPr>
              <a:t>;</a:t>
            </a:r>
            <a:endParaRPr lang="ru-RU" dirty="0">
              <a:solidFill>
                <a:schemeClr val="accent2">
                  <a:lumMod val="75000"/>
                </a:schemeClr>
              </a:solidFill>
              <a:latin typeface="+mj-lt"/>
              <a:cs typeface="Calibri" panose="020F0502020204030204" pitchFamily="34" charset="0"/>
            </a:endParaRPr>
          </a:p>
        </p:txBody>
      </p:sp>
      <p:sp>
        <p:nvSpPr>
          <p:cNvPr id="19" name="Прямоугольник 18">
            <a:extLst>
              <a:ext uri="{FF2B5EF4-FFF2-40B4-BE49-F238E27FC236}">
                <a16:creationId xmlns:a16="http://schemas.microsoft.com/office/drawing/2014/main" id="{001683D1-FC12-4FD3-80A2-D5A59A4C1E36}"/>
              </a:ext>
            </a:extLst>
          </p:cNvPr>
          <p:cNvSpPr/>
          <p:nvPr/>
        </p:nvSpPr>
        <p:spPr>
          <a:xfrm>
            <a:off x="1247475" y="2430446"/>
            <a:ext cx="2476200" cy="738664"/>
          </a:xfrm>
          <a:prstGeom prst="rect">
            <a:avLst/>
          </a:prstGeom>
        </p:spPr>
        <p:txBody>
          <a:bodyPr wrap="square">
            <a:spAutoFit/>
          </a:bodyPr>
          <a:lstStyle/>
          <a:p>
            <a:pPr marL="285750" lvl="0" indent="-285750" algn="ctr">
              <a:buClr>
                <a:schemeClr val="accent1">
                  <a:lumMod val="50000"/>
                </a:schemeClr>
              </a:buClr>
              <a:buFont typeface="Courier New" panose="02070309020205020404" pitchFamily="49" charset="0"/>
              <a:buChar char="o"/>
            </a:pPr>
            <a:r>
              <a:rPr lang="ru-RU" dirty="0">
                <a:solidFill>
                  <a:schemeClr val="accent2">
                    <a:lumMod val="75000"/>
                  </a:schemeClr>
                </a:solidFill>
                <a:latin typeface="+mj-lt"/>
                <a:cs typeface="Calibri" panose="020F0502020204030204" pitchFamily="34" charset="0"/>
              </a:rPr>
              <a:t>ходимнинг лавозим мажбуриятлари доирасини қайта кўриш</a:t>
            </a:r>
            <a:r>
              <a:rPr lang="en-US" dirty="0">
                <a:solidFill>
                  <a:schemeClr val="accent2">
                    <a:lumMod val="75000"/>
                  </a:schemeClr>
                </a:solidFill>
                <a:latin typeface="+mj-lt"/>
                <a:cs typeface="Calibri" panose="020F0502020204030204" pitchFamily="34" charset="0"/>
              </a:rPr>
              <a:t>;</a:t>
            </a:r>
            <a:endParaRPr lang="ru-RU" dirty="0">
              <a:solidFill>
                <a:schemeClr val="accent2">
                  <a:lumMod val="75000"/>
                </a:schemeClr>
              </a:solidFill>
              <a:latin typeface="+mj-lt"/>
              <a:cs typeface="Calibri" panose="020F0502020204030204" pitchFamily="34" charset="0"/>
            </a:endParaRPr>
          </a:p>
        </p:txBody>
      </p:sp>
      <p:sp>
        <p:nvSpPr>
          <p:cNvPr id="20" name="Прямоугольник 19">
            <a:extLst>
              <a:ext uri="{FF2B5EF4-FFF2-40B4-BE49-F238E27FC236}">
                <a16:creationId xmlns:a16="http://schemas.microsoft.com/office/drawing/2014/main" id="{058C30AC-6654-405C-8749-44F0A8F97F63}"/>
              </a:ext>
            </a:extLst>
          </p:cNvPr>
          <p:cNvSpPr/>
          <p:nvPr/>
        </p:nvSpPr>
        <p:spPr>
          <a:xfrm>
            <a:off x="1150900" y="3751433"/>
            <a:ext cx="3079268" cy="954107"/>
          </a:xfrm>
          <a:prstGeom prst="rect">
            <a:avLst/>
          </a:prstGeom>
        </p:spPr>
        <p:txBody>
          <a:bodyPr wrap="square">
            <a:spAutoFit/>
          </a:bodyPr>
          <a:lstStyle/>
          <a:p>
            <a:pPr marL="285750" lvl="0" indent="-285750" algn="ctr">
              <a:buClr>
                <a:schemeClr val="accent1">
                  <a:lumMod val="50000"/>
                </a:schemeClr>
              </a:buClr>
              <a:buFont typeface="Courier New" panose="02070309020205020404" pitchFamily="49" charset="0"/>
              <a:buChar char="o"/>
            </a:pPr>
            <a:r>
              <a:rPr lang="ru-RU" dirty="0">
                <a:solidFill>
                  <a:schemeClr val="accent2">
                    <a:lumMod val="75000"/>
                  </a:schemeClr>
                </a:solidFill>
                <a:latin typeface="+mj-lt"/>
                <a:cs typeface="Calibri" panose="020F0502020204030204" pitchFamily="34" charset="0"/>
              </a:rPr>
              <a:t>ходимга бериладиган имтиёзлар бўйича жамоавий тарзда қарор қабул қилинишини таъминлаш</a:t>
            </a:r>
            <a:r>
              <a:rPr lang="en-US" dirty="0">
                <a:solidFill>
                  <a:schemeClr val="accent2">
                    <a:lumMod val="75000"/>
                  </a:schemeClr>
                </a:solidFill>
                <a:latin typeface="+mj-lt"/>
                <a:cs typeface="Calibri" panose="020F0502020204030204" pitchFamily="34" charset="0"/>
              </a:rPr>
              <a:t>;</a:t>
            </a:r>
            <a:endParaRPr lang="ru-RU" dirty="0">
              <a:solidFill>
                <a:schemeClr val="accent2">
                  <a:lumMod val="75000"/>
                </a:schemeClr>
              </a:solidFill>
              <a:latin typeface="+mj-lt"/>
              <a:cs typeface="Calibri" panose="020F0502020204030204" pitchFamily="34" charset="0"/>
            </a:endParaRPr>
          </a:p>
        </p:txBody>
      </p:sp>
      <p:sp>
        <p:nvSpPr>
          <p:cNvPr id="21" name="Прямоугольник 20">
            <a:extLst>
              <a:ext uri="{FF2B5EF4-FFF2-40B4-BE49-F238E27FC236}">
                <a16:creationId xmlns:a16="http://schemas.microsoft.com/office/drawing/2014/main" id="{CC63C97F-3B5E-41BC-B752-F7D12A69AF96}"/>
              </a:ext>
            </a:extLst>
          </p:cNvPr>
          <p:cNvSpPr/>
          <p:nvPr/>
        </p:nvSpPr>
        <p:spPr>
          <a:xfrm>
            <a:off x="5134100" y="1127815"/>
            <a:ext cx="2761650" cy="738664"/>
          </a:xfrm>
          <a:prstGeom prst="rect">
            <a:avLst/>
          </a:prstGeom>
        </p:spPr>
        <p:txBody>
          <a:bodyPr wrap="square">
            <a:spAutoFit/>
          </a:bodyPr>
          <a:lstStyle/>
          <a:p>
            <a:pPr marL="285750" lvl="0" indent="-285750" algn="ctr">
              <a:buClr>
                <a:schemeClr val="accent1">
                  <a:lumMod val="50000"/>
                </a:schemeClr>
              </a:buClr>
              <a:buFont typeface="Courier New" panose="02070309020205020404" pitchFamily="49" charset="0"/>
              <a:buChar char="o"/>
            </a:pPr>
            <a:r>
              <a:rPr lang="ru-RU" dirty="0">
                <a:solidFill>
                  <a:schemeClr val="accent2">
                    <a:lumMod val="75000"/>
                  </a:schemeClr>
                </a:solidFill>
                <a:latin typeface="+mj-lt"/>
                <a:cs typeface="Calibri" panose="020F0502020204030204" pitchFamily="34" charset="0"/>
              </a:rPr>
              <a:t>қарор чиқариш жараёнида қатнашишдан ходимни четлаштириш</a:t>
            </a:r>
            <a:r>
              <a:rPr lang="en-US" dirty="0">
                <a:solidFill>
                  <a:schemeClr val="accent2">
                    <a:lumMod val="75000"/>
                  </a:schemeClr>
                </a:solidFill>
                <a:latin typeface="+mj-lt"/>
                <a:cs typeface="Calibri" panose="020F0502020204030204" pitchFamily="34" charset="0"/>
              </a:rPr>
              <a:t>;</a:t>
            </a:r>
            <a:endParaRPr lang="ru-RU" dirty="0">
              <a:solidFill>
                <a:schemeClr val="accent2">
                  <a:lumMod val="75000"/>
                </a:schemeClr>
              </a:solidFill>
              <a:latin typeface="+mj-lt"/>
              <a:cs typeface="Calibri" panose="020F0502020204030204" pitchFamily="34" charset="0"/>
            </a:endParaRPr>
          </a:p>
        </p:txBody>
      </p:sp>
      <p:sp>
        <p:nvSpPr>
          <p:cNvPr id="22" name="Прямоугольник 21">
            <a:extLst>
              <a:ext uri="{FF2B5EF4-FFF2-40B4-BE49-F238E27FC236}">
                <a16:creationId xmlns:a16="http://schemas.microsoft.com/office/drawing/2014/main" id="{9A2EF5FD-E8A2-4FB5-AFC0-D1EF056E24CC}"/>
              </a:ext>
            </a:extLst>
          </p:cNvPr>
          <p:cNvSpPr/>
          <p:nvPr/>
        </p:nvSpPr>
        <p:spPr>
          <a:xfrm>
            <a:off x="5387262" y="2483532"/>
            <a:ext cx="2761650" cy="738664"/>
          </a:xfrm>
          <a:prstGeom prst="rect">
            <a:avLst/>
          </a:prstGeom>
        </p:spPr>
        <p:txBody>
          <a:bodyPr wrap="square">
            <a:spAutoFit/>
          </a:bodyPr>
          <a:lstStyle/>
          <a:p>
            <a:pPr marL="285750" lvl="0" indent="-285750" algn="ctr">
              <a:buClr>
                <a:schemeClr val="accent1">
                  <a:lumMod val="50000"/>
                </a:schemeClr>
              </a:buClr>
              <a:buFont typeface="Courier New" panose="02070309020205020404" pitchFamily="49" charset="0"/>
              <a:buChar char="o"/>
            </a:pPr>
            <a:r>
              <a:rPr lang="ru-RU" dirty="0">
                <a:solidFill>
                  <a:schemeClr val="accent2">
                    <a:lumMod val="75000"/>
                  </a:schemeClr>
                </a:solidFill>
                <a:latin typeface="+mj-lt"/>
                <a:cs typeface="Calibri" panose="020F0502020204030204" pitchFamily="34" charset="0"/>
              </a:rPr>
              <a:t>ходимни маълумотлар ва ҳужжатлардан фойдаланишини чеклаш</a:t>
            </a:r>
            <a:r>
              <a:rPr lang="en-US" dirty="0">
                <a:solidFill>
                  <a:schemeClr val="accent2">
                    <a:lumMod val="75000"/>
                  </a:schemeClr>
                </a:solidFill>
                <a:latin typeface="+mj-lt"/>
                <a:cs typeface="Calibri" panose="020F0502020204030204" pitchFamily="34" charset="0"/>
              </a:rPr>
              <a:t>;</a:t>
            </a:r>
            <a:endParaRPr lang="ru-RU" dirty="0">
              <a:solidFill>
                <a:schemeClr val="accent2">
                  <a:lumMod val="75000"/>
                </a:schemeClr>
              </a:solidFill>
              <a:latin typeface="+mj-lt"/>
              <a:cs typeface="Calibri" panose="020F0502020204030204" pitchFamily="34" charset="0"/>
            </a:endParaRPr>
          </a:p>
        </p:txBody>
      </p:sp>
      <p:sp>
        <p:nvSpPr>
          <p:cNvPr id="23" name="Прямоугольник 22">
            <a:extLst>
              <a:ext uri="{FF2B5EF4-FFF2-40B4-BE49-F238E27FC236}">
                <a16:creationId xmlns:a16="http://schemas.microsoft.com/office/drawing/2014/main" id="{3BE6A639-556D-4392-B0BF-FED28AA11635}"/>
              </a:ext>
            </a:extLst>
          </p:cNvPr>
          <p:cNvSpPr/>
          <p:nvPr/>
        </p:nvSpPr>
        <p:spPr>
          <a:xfrm>
            <a:off x="5387262" y="3829525"/>
            <a:ext cx="3133725" cy="738664"/>
          </a:xfrm>
          <a:prstGeom prst="rect">
            <a:avLst/>
          </a:prstGeom>
        </p:spPr>
        <p:txBody>
          <a:bodyPr wrap="square">
            <a:spAutoFit/>
          </a:bodyPr>
          <a:lstStyle/>
          <a:p>
            <a:pPr marL="285750" lvl="0" indent="-285750" algn="ctr">
              <a:buClr>
                <a:schemeClr val="accent1">
                  <a:lumMod val="50000"/>
                </a:schemeClr>
              </a:buClr>
              <a:buFont typeface="Courier New" panose="02070309020205020404" pitchFamily="49" charset="0"/>
              <a:buChar char="o"/>
            </a:pPr>
            <a:r>
              <a:rPr lang="ru-RU" dirty="0">
                <a:solidFill>
                  <a:schemeClr val="accent2">
                    <a:lumMod val="75000"/>
                  </a:schemeClr>
                </a:solidFill>
                <a:latin typeface="+mj-lt"/>
                <a:cs typeface="Calibri" panose="020F0502020204030204" pitchFamily="34" charset="0"/>
              </a:rPr>
              <a:t>ходимни манфаатлар тўқнашуви билан боғлиқ бўлмаган лавозимга ўтказиш</a:t>
            </a:r>
            <a:r>
              <a:rPr lang="en-US" dirty="0">
                <a:solidFill>
                  <a:schemeClr val="accent2">
                    <a:lumMod val="75000"/>
                  </a:schemeClr>
                </a:solidFill>
                <a:latin typeface="+mj-lt"/>
                <a:cs typeface="Calibri" panose="020F0502020204030204" pitchFamily="34" charset="0"/>
              </a:rPr>
              <a:t>.</a:t>
            </a:r>
            <a:endParaRPr lang="ru-RU" dirty="0">
              <a:solidFill>
                <a:schemeClr val="accent2">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2421328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59" name="Google Shape;870;p61">
            <a:extLst>
              <a:ext uri="{FF2B5EF4-FFF2-40B4-BE49-F238E27FC236}">
                <a16:creationId xmlns:a16="http://schemas.microsoft.com/office/drawing/2014/main" id="{4C661337-21CB-4FCE-B913-BA4803E79BD5}"/>
              </a:ext>
            </a:extLst>
          </p:cNvPr>
          <p:cNvSpPr/>
          <p:nvPr/>
        </p:nvSpPr>
        <p:spPr>
          <a:xfrm>
            <a:off x="103368" y="4028268"/>
            <a:ext cx="9061383" cy="1252651"/>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71;p61">
            <a:extLst>
              <a:ext uri="{FF2B5EF4-FFF2-40B4-BE49-F238E27FC236}">
                <a16:creationId xmlns:a16="http://schemas.microsoft.com/office/drawing/2014/main" id="{159C8583-02C6-4A9D-86D0-214FB6E622AC}"/>
              </a:ext>
            </a:extLst>
          </p:cNvPr>
          <p:cNvSpPr/>
          <p:nvPr/>
        </p:nvSpPr>
        <p:spPr>
          <a:xfrm>
            <a:off x="245244" y="4178743"/>
            <a:ext cx="8717694" cy="948438"/>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9"/>
          <p:cNvSpPr/>
          <p:nvPr/>
        </p:nvSpPr>
        <p:spPr>
          <a:xfrm rot="10800000">
            <a:off x="112894" y="836189"/>
            <a:ext cx="3175424" cy="1420095"/>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j-lt"/>
              </a:rPr>
              <a:t> </a:t>
            </a:r>
            <a:endParaRPr>
              <a:latin typeface="+mj-lt"/>
            </a:endParaRPr>
          </a:p>
        </p:txBody>
      </p:sp>
      <p:sp>
        <p:nvSpPr>
          <p:cNvPr id="1104" name="Google Shape;1104;p69"/>
          <p:cNvSpPr/>
          <p:nvPr/>
        </p:nvSpPr>
        <p:spPr>
          <a:xfrm rot="10800000">
            <a:off x="225772" y="965209"/>
            <a:ext cx="2923539" cy="1168815"/>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05" name="Google Shape;1105;p69"/>
          <p:cNvSpPr txBox="1">
            <a:spLocks noGrp="1"/>
          </p:cNvSpPr>
          <p:nvPr>
            <p:ph type="title"/>
          </p:nvPr>
        </p:nvSpPr>
        <p:spPr>
          <a:xfrm>
            <a:off x="1602775" y="274668"/>
            <a:ext cx="5012199" cy="370800"/>
          </a:xfrm>
          <a:prstGeom prst="rect">
            <a:avLst/>
          </a:prstGeom>
        </p:spPr>
        <p:txBody>
          <a:bodyPr spcFirstLastPara="1" wrap="square" lIns="91425" tIns="91425" rIns="91425" bIns="91425" anchor="ctr" anchorCtr="0">
            <a:noAutofit/>
          </a:bodyPr>
          <a:lstStyle/>
          <a:p>
            <a:pPr lvl="0"/>
            <a:r>
              <a:rPr lang="ru-RU" sz="1800" b="0" dirty="0" err="1">
                <a:solidFill>
                  <a:schemeClr val="accent5">
                    <a:lumMod val="50000"/>
                  </a:schemeClr>
                </a:solidFill>
                <a:latin typeface="+mj-lt"/>
              </a:rPr>
              <a:t>Манфаатлар</a:t>
            </a:r>
            <a:r>
              <a:rPr lang="ru-RU" sz="1800" b="0" dirty="0">
                <a:solidFill>
                  <a:schemeClr val="accent5">
                    <a:lumMod val="50000"/>
                  </a:schemeClr>
                </a:solidFill>
                <a:latin typeface="+mj-lt"/>
              </a:rPr>
              <a:t> </a:t>
            </a:r>
            <a:r>
              <a:rPr lang="ru-RU" sz="1800" b="0" dirty="0" err="1">
                <a:solidFill>
                  <a:schemeClr val="accent5">
                    <a:lumMod val="50000"/>
                  </a:schemeClr>
                </a:solidFill>
                <a:latin typeface="+mj-lt"/>
              </a:rPr>
              <a:t>тўқнашуви</a:t>
            </a:r>
            <a:r>
              <a:rPr lang="ru-RU" sz="1800" b="0" dirty="0">
                <a:solidFill>
                  <a:schemeClr val="accent5">
                    <a:lumMod val="50000"/>
                  </a:schemeClr>
                </a:solidFill>
                <a:latin typeface="+mj-lt"/>
              </a:rPr>
              <a:t> </a:t>
            </a:r>
            <a:r>
              <a:rPr lang="ru-RU" sz="1800" b="0" dirty="0" err="1">
                <a:solidFill>
                  <a:schemeClr val="accent5">
                    <a:lumMod val="50000"/>
                  </a:schemeClr>
                </a:solidFill>
                <a:latin typeface="+mj-lt"/>
              </a:rPr>
              <a:t>тўғрисидаги</a:t>
            </a:r>
            <a:r>
              <a:rPr lang="ru-RU" sz="1800" b="0" dirty="0">
                <a:solidFill>
                  <a:schemeClr val="accent5">
                    <a:lumMod val="50000"/>
                  </a:schemeClr>
                </a:solidFill>
                <a:latin typeface="+mj-lt"/>
              </a:rPr>
              <a:t> </a:t>
            </a:r>
            <a:r>
              <a:rPr lang="ru-RU" sz="1800" b="0" dirty="0" err="1">
                <a:solidFill>
                  <a:schemeClr val="accent5">
                    <a:lumMod val="50000"/>
                  </a:schemeClr>
                </a:solidFill>
                <a:latin typeface="+mj-lt"/>
              </a:rPr>
              <a:t>қонун</a:t>
            </a:r>
            <a:r>
              <a:rPr lang="ru-RU" sz="1800" b="0" dirty="0">
                <a:solidFill>
                  <a:schemeClr val="accent5">
                    <a:lumMod val="50000"/>
                  </a:schemeClr>
                </a:solidFill>
                <a:latin typeface="+mj-lt"/>
              </a:rPr>
              <a:t> </a:t>
            </a:r>
            <a:r>
              <a:rPr lang="ru-RU" sz="1800" b="0" dirty="0" err="1">
                <a:solidFill>
                  <a:schemeClr val="accent5">
                    <a:lumMod val="50000"/>
                  </a:schemeClr>
                </a:solidFill>
                <a:latin typeface="+mj-lt"/>
              </a:rPr>
              <a:t>талабларини</a:t>
            </a:r>
            <a:r>
              <a:rPr lang="ru-RU" sz="1800" b="0" dirty="0">
                <a:solidFill>
                  <a:schemeClr val="accent5">
                    <a:lumMod val="50000"/>
                  </a:schemeClr>
                </a:solidFill>
                <a:latin typeface="+mj-lt"/>
              </a:rPr>
              <a:t> </a:t>
            </a:r>
            <a:r>
              <a:rPr lang="ru-RU" sz="1800" b="0" dirty="0" err="1">
                <a:solidFill>
                  <a:schemeClr val="accent5">
                    <a:lumMod val="50000"/>
                  </a:schemeClr>
                </a:solidFill>
                <a:latin typeface="+mj-lt"/>
              </a:rPr>
              <a:t>бузганлик</a:t>
            </a:r>
            <a:r>
              <a:rPr lang="ru-RU" sz="1800" b="0" dirty="0">
                <a:solidFill>
                  <a:schemeClr val="accent5">
                    <a:lumMod val="50000"/>
                  </a:schemeClr>
                </a:solidFill>
                <a:latin typeface="+mj-lt"/>
              </a:rPr>
              <a:t> </a:t>
            </a:r>
            <a:r>
              <a:rPr lang="ru-RU" sz="1800" b="0" dirty="0" err="1">
                <a:solidFill>
                  <a:schemeClr val="accent5">
                    <a:lumMod val="50000"/>
                  </a:schemeClr>
                </a:solidFill>
                <a:latin typeface="+mj-lt"/>
              </a:rPr>
              <a:t>учун</a:t>
            </a:r>
            <a:r>
              <a:rPr lang="ru-RU" sz="1800" b="0" dirty="0">
                <a:solidFill>
                  <a:schemeClr val="accent5">
                    <a:lumMod val="50000"/>
                  </a:schemeClr>
                </a:solidFill>
                <a:latin typeface="+mj-lt"/>
              </a:rPr>
              <a:t> </a:t>
            </a:r>
            <a:r>
              <a:rPr lang="ru-RU" sz="1800" b="0" dirty="0" err="1">
                <a:solidFill>
                  <a:schemeClr val="accent5">
                    <a:lumMod val="50000"/>
                  </a:schemeClr>
                </a:solidFill>
                <a:latin typeface="+mj-lt"/>
              </a:rPr>
              <a:t>жавобгарлик</a:t>
            </a:r>
            <a:endParaRPr lang="ru-RU" sz="1800" b="0" dirty="0">
              <a:solidFill>
                <a:schemeClr val="accent5">
                  <a:lumMod val="50000"/>
                </a:schemeClr>
              </a:solidFill>
              <a:latin typeface="+mj-lt"/>
            </a:endParaRPr>
          </a:p>
        </p:txBody>
      </p:sp>
      <p:sp>
        <p:nvSpPr>
          <p:cNvPr id="1112" name="Google Shape;1112;p69"/>
          <p:cNvSpPr/>
          <p:nvPr/>
        </p:nvSpPr>
        <p:spPr>
          <a:xfrm>
            <a:off x="2956052" y="1325572"/>
            <a:ext cx="435300" cy="435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13" name="Google Shape;1113;p69"/>
          <p:cNvSpPr/>
          <p:nvPr/>
        </p:nvSpPr>
        <p:spPr>
          <a:xfrm>
            <a:off x="3039788" y="1409339"/>
            <a:ext cx="267900" cy="268200"/>
          </a:xfrm>
          <a:prstGeom prst="ellipse">
            <a:avLst/>
          </a:prstGeom>
          <a:gradFill>
            <a:gsLst>
              <a:gs pos="0">
                <a:schemeClr val="lt2"/>
              </a:gs>
              <a:gs pos="100000">
                <a:schemeClr val="accent1"/>
              </a:gs>
            </a:gsLst>
            <a:lin ang="2698631" scaled="0"/>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 name="Прямоугольник 1">
            <a:extLst>
              <a:ext uri="{FF2B5EF4-FFF2-40B4-BE49-F238E27FC236}">
                <a16:creationId xmlns:a16="http://schemas.microsoft.com/office/drawing/2014/main" id="{1AE4FCDC-47B6-4DA7-A1A1-962C3421D708}"/>
              </a:ext>
            </a:extLst>
          </p:cNvPr>
          <p:cNvSpPr/>
          <p:nvPr/>
        </p:nvSpPr>
        <p:spPr>
          <a:xfrm>
            <a:off x="282288" y="967963"/>
            <a:ext cx="2757386" cy="1092607"/>
          </a:xfrm>
          <a:prstGeom prst="rect">
            <a:avLst/>
          </a:prstGeom>
        </p:spPr>
        <p:txBody>
          <a:bodyPr wrap="square">
            <a:spAutoFit/>
          </a:bodyPr>
          <a:lstStyle/>
          <a:p>
            <a:pPr lvl="0" algn="ctr"/>
            <a:r>
              <a:rPr lang="ru-RU" sz="1300" dirty="0" err="1">
                <a:solidFill>
                  <a:schemeClr val="accent2">
                    <a:lumMod val="75000"/>
                  </a:schemeClr>
                </a:solidFill>
                <a:latin typeface="+mj-lt"/>
                <a:cs typeface="Arial" panose="020B0604020202020204" pitchFamily="34" charset="0"/>
              </a:rPr>
              <a:t>Манфаатлар</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тўқнашуви</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тўғрисида</a:t>
            </a:r>
            <a:r>
              <a:rPr lang="ru-RU" sz="1300" dirty="0">
                <a:solidFill>
                  <a:schemeClr val="accent2">
                    <a:lumMod val="75000"/>
                  </a:schemeClr>
                </a:solidFill>
                <a:latin typeface="+mj-lt"/>
                <a:cs typeface="Arial" panose="020B0604020202020204" pitchFamily="34" charset="0"/>
              </a:rPr>
              <a:t> хабар </a:t>
            </a:r>
            <a:r>
              <a:rPr lang="ru-RU" sz="1300" dirty="0" err="1">
                <a:solidFill>
                  <a:schemeClr val="accent2">
                    <a:lumMod val="75000"/>
                  </a:schemeClr>
                </a:solidFill>
                <a:latin typeface="+mj-lt"/>
                <a:cs typeface="Arial" panose="020B0604020202020204" pitchFamily="34" charset="0"/>
              </a:rPr>
              <a:t>бермаслик</a:t>
            </a:r>
            <a:r>
              <a:rPr lang="ru-RU" sz="1300" dirty="0">
                <a:solidFill>
                  <a:schemeClr val="accent2">
                    <a:lumMod val="75000"/>
                  </a:schemeClr>
                </a:solidFill>
                <a:latin typeface="+mj-lt"/>
                <a:cs typeface="Arial" panose="020B0604020202020204" pitchFamily="34" charset="0"/>
              </a:rPr>
              <a:t> </a:t>
            </a:r>
            <a:r>
              <a:rPr lang="ru-RU" sz="1300" dirty="0" err="1">
                <a:solidFill>
                  <a:schemeClr val="accent5">
                    <a:lumMod val="50000"/>
                  </a:schemeClr>
                </a:solidFill>
                <a:latin typeface="+mj-lt"/>
                <a:cs typeface="Arial" panose="020B0604020202020204" pitchFamily="34" charset="0"/>
              </a:rPr>
              <a:t>БҲМнинг</a:t>
            </a:r>
            <a:r>
              <a:rPr lang="ru-RU" sz="1300" dirty="0">
                <a:solidFill>
                  <a:schemeClr val="accent5">
                    <a:lumMod val="50000"/>
                  </a:schemeClr>
                </a:solidFill>
                <a:latin typeface="+mj-lt"/>
                <a:cs typeface="Arial" panose="020B0604020202020204" pitchFamily="34" charset="0"/>
              </a:rPr>
              <a:t> 3 </a:t>
            </a:r>
            <a:r>
              <a:rPr lang="ru-RU" sz="1300" dirty="0" err="1">
                <a:solidFill>
                  <a:schemeClr val="accent5">
                    <a:lumMod val="50000"/>
                  </a:schemeClr>
                </a:solidFill>
                <a:latin typeface="+mj-lt"/>
                <a:cs typeface="Arial" panose="020B0604020202020204" pitchFamily="34" charset="0"/>
              </a:rPr>
              <a:t>бараваридан</a:t>
            </a:r>
            <a:r>
              <a:rPr lang="ru-RU" sz="1300" dirty="0">
                <a:solidFill>
                  <a:schemeClr val="accent5">
                    <a:lumMod val="50000"/>
                  </a:schemeClr>
                </a:solidFill>
                <a:latin typeface="+mj-lt"/>
                <a:cs typeface="Arial" panose="020B0604020202020204" pitchFamily="34" charset="0"/>
              </a:rPr>
              <a:t> </a:t>
            </a:r>
            <a:br>
              <a:rPr lang="ru-RU" sz="1300" dirty="0">
                <a:solidFill>
                  <a:schemeClr val="accent5">
                    <a:lumMod val="50000"/>
                  </a:schemeClr>
                </a:solidFill>
                <a:latin typeface="+mj-lt"/>
                <a:cs typeface="Arial" panose="020B0604020202020204" pitchFamily="34" charset="0"/>
              </a:rPr>
            </a:br>
            <a:r>
              <a:rPr lang="ru-RU" sz="1300" dirty="0">
                <a:solidFill>
                  <a:schemeClr val="accent5">
                    <a:lumMod val="50000"/>
                  </a:schemeClr>
                </a:solidFill>
                <a:latin typeface="+mj-lt"/>
                <a:cs typeface="Arial" panose="020B0604020202020204" pitchFamily="34" charset="0"/>
              </a:rPr>
              <a:t>5 </a:t>
            </a:r>
            <a:r>
              <a:rPr lang="ru-RU" sz="1300" dirty="0" err="1">
                <a:solidFill>
                  <a:schemeClr val="accent5">
                    <a:lumMod val="50000"/>
                  </a:schemeClr>
                </a:solidFill>
                <a:latin typeface="+mj-lt"/>
                <a:cs typeface="Arial" panose="020B0604020202020204" pitchFamily="34" charset="0"/>
              </a:rPr>
              <a:t>бараваригача</a:t>
            </a:r>
            <a:r>
              <a:rPr lang="ru-RU" sz="1300" dirty="0">
                <a:solidFill>
                  <a:schemeClr val="accent5">
                    <a:lumMod val="50000"/>
                  </a:schemeClr>
                </a:solidFill>
                <a:latin typeface="+mj-lt"/>
                <a:cs typeface="Arial" panose="020B0604020202020204" pitchFamily="34" charset="0"/>
              </a:rPr>
              <a:t> </a:t>
            </a:r>
            <a:r>
              <a:rPr lang="ru-RU" sz="1300" dirty="0" err="1">
                <a:solidFill>
                  <a:schemeClr val="accent5">
                    <a:lumMod val="50000"/>
                  </a:schemeClr>
                </a:solidFill>
                <a:latin typeface="+mj-lt"/>
                <a:cs typeface="Arial" panose="020B0604020202020204" pitchFamily="34" charset="0"/>
              </a:rPr>
              <a:t>миқдорда</a:t>
            </a:r>
            <a:r>
              <a:rPr lang="ru-RU" sz="1300" dirty="0">
                <a:solidFill>
                  <a:schemeClr val="accent5">
                    <a:lumMod val="50000"/>
                  </a:schemeClr>
                </a:solidFill>
                <a:latin typeface="+mj-lt"/>
                <a:cs typeface="Arial" panose="020B0604020202020204" pitchFamily="34" charset="0"/>
              </a:rPr>
              <a:t> жарима</a:t>
            </a:r>
            <a:r>
              <a:rPr lang="ru-RU" sz="1300" b="1"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солишга</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сабаб</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бўлади</a:t>
            </a:r>
            <a:endParaRPr lang="ru-RU" sz="1300" dirty="0">
              <a:solidFill>
                <a:schemeClr val="accent2">
                  <a:lumMod val="75000"/>
                </a:schemeClr>
              </a:solidFill>
              <a:latin typeface="+mj-lt"/>
              <a:cs typeface="Arial" panose="020B0604020202020204" pitchFamily="34" charset="0"/>
            </a:endParaRPr>
          </a:p>
        </p:txBody>
      </p:sp>
      <p:sp>
        <p:nvSpPr>
          <p:cNvPr id="24" name="Google Shape;1103;p69">
            <a:extLst>
              <a:ext uri="{FF2B5EF4-FFF2-40B4-BE49-F238E27FC236}">
                <a16:creationId xmlns:a16="http://schemas.microsoft.com/office/drawing/2014/main" id="{F544E24A-814E-4A88-BFC6-9E551057144F}"/>
              </a:ext>
            </a:extLst>
          </p:cNvPr>
          <p:cNvSpPr/>
          <p:nvPr/>
        </p:nvSpPr>
        <p:spPr>
          <a:xfrm rot="10800000">
            <a:off x="3559523" y="832582"/>
            <a:ext cx="3278216" cy="1420097"/>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j-lt"/>
              </a:rPr>
              <a:t> </a:t>
            </a:r>
            <a:endParaRPr>
              <a:latin typeface="+mj-lt"/>
            </a:endParaRPr>
          </a:p>
        </p:txBody>
      </p:sp>
      <p:sp>
        <p:nvSpPr>
          <p:cNvPr id="25" name="Google Shape;1104;p69">
            <a:extLst>
              <a:ext uri="{FF2B5EF4-FFF2-40B4-BE49-F238E27FC236}">
                <a16:creationId xmlns:a16="http://schemas.microsoft.com/office/drawing/2014/main" id="{7F8F55BA-2672-4B15-A53E-1EAB7B520A2F}"/>
              </a:ext>
            </a:extLst>
          </p:cNvPr>
          <p:cNvSpPr/>
          <p:nvPr/>
        </p:nvSpPr>
        <p:spPr>
          <a:xfrm rot="10800000">
            <a:off x="3719506" y="925095"/>
            <a:ext cx="2971667" cy="1236904"/>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1112;p69">
            <a:extLst>
              <a:ext uri="{FF2B5EF4-FFF2-40B4-BE49-F238E27FC236}">
                <a16:creationId xmlns:a16="http://schemas.microsoft.com/office/drawing/2014/main" id="{88E0F11A-3FA2-4706-BCE5-2573E2319755}"/>
              </a:ext>
            </a:extLst>
          </p:cNvPr>
          <p:cNvSpPr/>
          <p:nvPr/>
        </p:nvSpPr>
        <p:spPr>
          <a:xfrm>
            <a:off x="3761817" y="1919263"/>
            <a:ext cx="435300" cy="435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1113;p69">
            <a:extLst>
              <a:ext uri="{FF2B5EF4-FFF2-40B4-BE49-F238E27FC236}">
                <a16:creationId xmlns:a16="http://schemas.microsoft.com/office/drawing/2014/main" id="{2E6ABFD3-D7FD-4A8D-AF9C-ED1878235CF4}"/>
              </a:ext>
            </a:extLst>
          </p:cNvPr>
          <p:cNvSpPr/>
          <p:nvPr/>
        </p:nvSpPr>
        <p:spPr>
          <a:xfrm>
            <a:off x="3845553" y="2003030"/>
            <a:ext cx="267900" cy="268200"/>
          </a:xfrm>
          <a:prstGeom prst="ellipse">
            <a:avLst/>
          </a:prstGeom>
          <a:gradFill>
            <a:gsLst>
              <a:gs pos="0">
                <a:schemeClr val="lt2"/>
              </a:gs>
              <a:gs pos="100000">
                <a:schemeClr val="accent1"/>
              </a:gs>
            </a:gsLst>
            <a:lin ang="2698631" scaled="0"/>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Прямоугольник 27">
            <a:extLst>
              <a:ext uri="{FF2B5EF4-FFF2-40B4-BE49-F238E27FC236}">
                <a16:creationId xmlns:a16="http://schemas.microsoft.com/office/drawing/2014/main" id="{C8CAFD08-6473-483C-BABA-3C08C0A7EB4B}"/>
              </a:ext>
            </a:extLst>
          </p:cNvPr>
          <p:cNvSpPr/>
          <p:nvPr/>
        </p:nvSpPr>
        <p:spPr>
          <a:xfrm>
            <a:off x="3854286" y="1019219"/>
            <a:ext cx="2688687" cy="1092607"/>
          </a:xfrm>
          <a:prstGeom prst="rect">
            <a:avLst/>
          </a:prstGeom>
        </p:spPr>
        <p:txBody>
          <a:bodyPr wrap="square">
            <a:spAutoFit/>
          </a:bodyPr>
          <a:lstStyle/>
          <a:p>
            <a:pPr lvl="0" algn="ctr"/>
            <a:r>
              <a:rPr lang="ru-RU" sz="1300" dirty="0">
                <a:solidFill>
                  <a:schemeClr val="accent2">
                    <a:lumMod val="75000"/>
                  </a:schemeClr>
                </a:solidFill>
                <a:latin typeface="+mj-lt"/>
                <a:cs typeface="Arial" panose="020B0604020202020204" pitchFamily="34" charset="0"/>
              </a:rPr>
              <a:t>Агар </a:t>
            </a:r>
            <a:r>
              <a:rPr lang="ru-RU" sz="1300" dirty="0" err="1">
                <a:solidFill>
                  <a:schemeClr val="accent2">
                    <a:lumMod val="75000"/>
                  </a:schemeClr>
                </a:solidFill>
                <a:latin typeface="+mj-lt"/>
                <a:cs typeface="Arial" panose="020B0604020202020204" pitchFamily="34" charset="0"/>
              </a:rPr>
              <a:t>ушбу</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ҳуқуқбузарлик</a:t>
            </a:r>
            <a:r>
              <a:rPr lang="ru-RU" sz="1300" dirty="0">
                <a:solidFill>
                  <a:schemeClr val="accent2">
                    <a:lumMod val="75000"/>
                  </a:schemeClr>
                </a:solidFill>
                <a:latin typeface="+mj-lt"/>
                <a:cs typeface="Arial" panose="020B0604020202020204" pitchFamily="34" charset="0"/>
              </a:rPr>
              <a:t> 1 </a:t>
            </a:r>
            <a:r>
              <a:rPr lang="ru-RU" sz="1300" dirty="0" err="1">
                <a:solidFill>
                  <a:schemeClr val="accent2">
                    <a:lumMod val="75000"/>
                  </a:schemeClr>
                </a:solidFill>
                <a:latin typeface="+mj-lt"/>
                <a:cs typeface="Arial" panose="020B0604020202020204" pitchFamily="34" charset="0"/>
              </a:rPr>
              <a:t>йил</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давомида</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такроран</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содир</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этилса</a:t>
            </a:r>
            <a:r>
              <a:rPr lang="ru-RU" sz="1300" dirty="0">
                <a:solidFill>
                  <a:schemeClr val="accent2">
                    <a:lumMod val="75000"/>
                  </a:schemeClr>
                </a:solidFill>
                <a:latin typeface="+mj-lt"/>
                <a:cs typeface="Arial" panose="020B0604020202020204" pitchFamily="34" charset="0"/>
              </a:rPr>
              <a:t>, </a:t>
            </a:r>
            <a:r>
              <a:rPr lang="ru-RU" sz="1300" dirty="0" err="1">
                <a:solidFill>
                  <a:schemeClr val="accent5">
                    <a:lumMod val="50000"/>
                  </a:schemeClr>
                </a:solidFill>
                <a:latin typeface="+mj-lt"/>
                <a:cs typeface="Arial" panose="020B0604020202020204" pitchFamily="34" charset="0"/>
              </a:rPr>
              <a:t>БҲМнинг</a:t>
            </a:r>
            <a:r>
              <a:rPr lang="ru-RU" sz="1300" dirty="0">
                <a:solidFill>
                  <a:schemeClr val="accent5">
                    <a:lumMod val="50000"/>
                  </a:schemeClr>
                </a:solidFill>
                <a:latin typeface="+mj-lt"/>
                <a:cs typeface="Arial" panose="020B0604020202020204" pitchFamily="34" charset="0"/>
              </a:rPr>
              <a:t> 5 </a:t>
            </a:r>
            <a:r>
              <a:rPr lang="ru-RU" sz="1300" dirty="0" err="1">
                <a:solidFill>
                  <a:schemeClr val="accent5">
                    <a:lumMod val="50000"/>
                  </a:schemeClr>
                </a:solidFill>
                <a:latin typeface="+mj-lt"/>
                <a:cs typeface="Arial" panose="020B0604020202020204" pitchFamily="34" charset="0"/>
              </a:rPr>
              <a:t>бараваридан</a:t>
            </a:r>
            <a:r>
              <a:rPr lang="ru-RU" sz="1300" dirty="0">
                <a:solidFill>
                  <a:schemeClr val="accent5">
                    <a:lumMod val="50000"/>
                  </a:schemeClr>
                </a:solidFill>
                <a:latin typeface="+mj-lt"/>
                <a:cs typeface="Arial" panose="020B0604020202020204" pitchFamily="34" charset="0"/>
              </a:rPr>
              <a:t> 10 </a:t>
            </a:r>
            <a:r>
              <a:rPr lang="ru-RU" sz="1300" dirty="0" err="1">
                <a:solidFill>
                  <a:schemeClr val="accent5">
                    <a:lumMod val="50000"/>
                  </a:schemeClr>
                </a:solidFill>
                <a:latin typeface="+mj-lt"/>
                <a:cs typeface="Arial" panose="020B0604020202020204" pitchFamily="34" charset="0"/>
              </a:rPr>
              <a:t>бараваригача</a:t>
            </a:r>
            <a:r>
              <a:rPr lang="ru-RU" sz="1300" dirty="0">
                <a:solidFill>
                  <a:schemeClr val="accent5">
                    <a:lumMod val="50000"/>
                  </a:schemeClr>
                </a:solidFill>
                <a:latin typeface="+mj-lt"/>
                <a:cs typeface="Arial" panose="020B0604020202020204" pitchFamily="34" charset="0"/>
              </a:rPr>
              <a:t> </a:t>
            </a:r>
            <a:r>
              <a:rPr lang="ru-RU" sz="1300" dirty="0" err="1">
                <a:solidFill>
                  <a:schemeClr val="accent5">
                    <a:lumMod val="50000"/>
                  </a:schemeClr>
                </a:solidFill>
                <a:latin typeface="+mj-lt"/>
                <a:cs typeface="Arial" panose="020B0604020202020204" pitchFamily="34" charset="0"/>
              </a:rPr>
              <a:t>миқдорда</a:t>
            </a:r>
            <a:r>
              <a:rPr lang="ru-RU" sz="1300" dirty="0">
                <a:solidFill>
                  <a:schemeClr val="accent5">
                    <a:lumMod val="50000"/>
                  </a:schemeClr>
                </a:solidFill>
                <a:latin typeface="+mj-lt"/>
                <a:cs typeface="Arial" panose="020B0604020202020204" pitchFamily="34" charset="0"/>
              </a:rPr>
              <a:t> жарима </a:t>
            </a:r>
            <a:r>
              <a:rPr lang="ru-RU" sz="1300" dirty="0" err="1">
                <a:solidFill>
                  <a:schemeClr val="accent2">
                    <a:lumMod val="75000"/>
                  </a:schemeClr>
                </a:solidFill>
                <a:latin typeface="+mj-lt"/>
                <a:cs typeface="Arial" panose="020B0604020202020204" pitchFamily="34" charset="0"/>
              </a:rPr>
              <a:t>қўлланилади</a:t>
            </a:r>
            <a:endParaRPr lang="ru-RU" sz="1300" dirty="0">
              <a:solidFill>
                <a:schemeClr val="accent2">
                  <a:lumMod val="75000"/>
                </a:schemeClr>
              </a:solidFill>
              <a:latin typeface="+mj-lt"/>
              <a:cs typeface="Arial" panose="020B0604020202020204" pitchFamily="34" charset="0"/>
            </a:endParaRPr>
          </a:p>
        </p:txBody>
      </p:sp>
      <p:sp>
        <p:nvSpPr>
          <p:cNvPr id="29" name="Google Shape;1103;p69">
            <a:extLst>
              <a:ext uri="{FF2B5EF4-FFF2-40B4-BE49-F238E27FC236}">
                <a16:creationId xmlns:a16="http://schemas.microsoft.com/office/drawing/2014/main" id="{1C31FD90-B4D4-410B-86A3-CBEA531A18AA}"/>
              </a:ext>
            </a:extLst>
          </p:cNvPr>
          <p:cNvSpPr/>
          <p:nvPr/>
        </p:nvSpPr>
        <p:spPr>
          <a:xfrm rot="10800000">
            <a:off x="112893" y="2383380"/>
            <a:ext cx="3175425" cy="1762856"/>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j-lt"/>
              </a:rPr>
              <a:t> </a:t>
            </a:r>
            <a:endParaRPr>
              <a:latin typeface="+mj-lt"/>
            </a:endParaRPr>
          </a:p>
        </p:txBody>
      </p:sp>
      <p:sp>
        <p:nvSpPr>
          <p:cNvPr id="30" name="Google Shape;1104;p69">
            <a:extLst>
              <a:ext uri="{FF2B5EF4-FFF2-40B4-BE49-F238E27FC236}">
                <a16:creationId xmlns:a16="http://schemas.microsoft.com/office/drawing/2014/main" id="{507408C3-06BF-4E26-AB16-6A06448CDF94}"/>
              </a:ext>
            </a:extLst>
          </p:cNvPr>
          <p:cNvSpPr/>
          <p:nvPr/>
        </p:nvSpPr>
        <p:spPr>
          <a:xfrm rot="10800000">
            <a:off x="209603" y="2504779"/>
            <a:ext cx="2931949" cy="1545797"/>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1112;p69">
            <a:extLst>
              <a:ext uri="{FF2B5EF4-FFF2-40B4-BE49-F238E27FC236}">
                <a16:creationId xmlns:a16="http://schemas.microsoft.com/office/drawing/2014/main" id="{04CA393C-BF1E-4429-8C65-1A4A73EF27F8}"/>
              </a:ext>
            </a:extLst>
          </p:cNvPr>
          <p:cNvSpPr/>
          <p:nvPr/>
        </p:nvSpPr>
        <p:spPr>
          <a:xfrm>
            <a:off x="2992394" y="3063731"/>
            <a:ext cx="435300" cy="4353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 name="Google Shape;1113;p69">
            <a:extLst>
              <a:ext uri="{FF2B5EF4-FFF2-40B4-BE49-F238E27FC236}">
                <a16:creationId xmlns:a16="http://schemas.microsoft.com/office/drawing/2014/main" id="{34013D49-7B56-4D62-AD24-6316F35D8615}"/>
              </a:ext>
            </a:extLst>
          </p:cNvPr>
          <p:cNvSpPr/>
          <p:nvPr/>
        </p:nvSpPr>
        <p:spPr>
          <a:xfrm>
            <a:off x="3076130" y="3147498"/>
            <a:ext cx="267900" cy="268200"/>
          </a:xfrm>
          <a:prstGeom prst="ellipse">
            <a:avLst/>
          </a:prstGeom>
          <a:gradFill>
            <a:gsLst>
              <a:gs pos="0">
                <a:schemeClr val="lt2"/>
              </a:gs>
              <a:gs pos="100000">
                <a:schemeClr val="accent1"/>
              </a:gs>
            </a:gsLst>
            <a:lin ang="2698631" scaled="0"/>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Прямоугольник 32">
            <a:extLst>
              <a:ext uri="{FF2B5EF4-FFF2-40B4-BE49-F238E27FC236}">
                <a16:creationId xmlns:a16="http://schemas.microsoft.com/office/drawing/2014/main" id="{A5C854E5-100B-429C-95A3-9D07EEA24300}"/>
              </a:ext>
            </a:extLst>
          </p:cNvPr>
          <p:cNvSpPr/>
          <p:nvPr/>
        </p:nvSpPr>
        <p:spPr>
          <a:xfrm>
            <a:off x="242563" y="2559506"/>
            <a:ext cx="2881900" cy="1384995"/>
          </a:xfrm>
          <a:prstGeom prst="rect">
            <a:avLst/>
          </a:prstGeom>
        </p:spPr>
        <p:txBody>
          <a:bodyPr wrap="square">
            <a:spAutoFit/>
          </a:bodyPr>
          <a:lstStyle/>
          <a:p>
            <a:pPr lvl="0" algn="ctr"/>
            <a:r>
              <a:rPr lang="ru-RU" sz="1200" dirty="0" err="1">
                <a:solidFill>
                  <a:schemeClr val="accent2">
                    <a:lumMod val="75000"/>
                  </a:schemeClr>
                </a:solidFill>
                <a:latin typeface="+mj-lt"/>
                <a:cs typeface="Arial" panose="020B0604020202020204" pitchFamily="34" charset="0"/>
              </a:rPr>
              <a:t>Мансабдор</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шахслар</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томонидан</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мавжуд</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ёки</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эҳтимолий</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манфаатлар</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тўқнашувини</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тартибга</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солиш</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юзасидан</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чоралар</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кўрмаганлик</a:t>
            </a:r>
            <a:r>
              <a:rPr lang="ru-RU" sz="1200" dirty="0">
                <a:solidFill>
                  <a:schemeClr val="accent2">
                    <a:lumMod val="75000"/>
                  </a:schemeClr>
                </a:solidFill>
                <a:latin typeface="+mj-lt"/>
                <a:cs typeface="Arial" panose="020B0604020202020204" pitchFamily="34" charset="0"/>
              </a:rPr>
              <a:t> </a:t>
            </a:r>
            <a:r>
              <a:rPr lang="ru-RU" sz="1200" dirty="0" err="1">
                <a:solidFill>
                  <a:schemeClr val="accent5">
                    <a:lumMod val="50000"/>
                  </a:schemeClr>
                </a:solidFill>
                <a:latin typeface="+mj-lt"/>
                <a:cs typeface="Arial" panose="020B0604020202020204" pitchFamily="34" charset="0"/>
              </a:rPr>
              <a:t>БҲМнинг</a:t>
            </a:r>
            <a:r>
              <a:rPr lang="ru-RU" sz="1200" dirty="0">
                <a:solidFill>
                  <a:schemeClr val="accent5">
                    <a:lumMod val="50000"/>
                  </a:schemeClr>
                </a:solidFill>
                <a:latin typeface="+mj-lt"/>
                <a:cs typeface="Arial" panose="020B0604020202020204" pitchFamily="34" charset="0"/>
              </a:rPr>
              <a:t> 5 </a:t>
            </a:r>
            <a:r>
              <a:rPr lang="ru-RU" sz="1200" dirty="0" err="1">
                <a:solidFill>
                  <a:schemeClr val="accent5">
                    <a:lumMod val="50000"/>
                  </a:schemeClr>
                </a:solidFill>
                <a:latin typeface="+mj-lt"/>
                <a:cs typeface="Arial" panose="020B0604020202020204" pitchFamily="34" charset="0"/>
              </a:rPr>
              <a:t>бараваридан</a:t>
            </a:r>
            <a:r>
              <a:rPr lang="ru-RU" sz="1200" dirty="0">
                <a:solidFill>
                  <a:schemeClr val="accent5">
                    <a:lumMod val="50000"/>
                  </a:schemeClr>
                </a:solidFill>
                <a:latin typeface="+mj-lt"/>
                <a:cs typeface="Arial" panose="020B0604020202020204" pitchFamily="34" charset="0"/>
              </a:rPr>
              <a:t> </a:t>
            </a:r>
            <a:br>
              <a:rPr lang="ru-RU" sz="1200" dirty="0">
                <a:solidFill>
                  <a:schemeClr val="accent5">
                    <a:lumMod val="50000"/>
                  </a:schemeClr>
                </a:solidFill>
                <a:latin typeface="+mj-lt"/>
                <a:cs typeface="Arial" panose="020B0604020202020204" pitchFamily="34" charset="0"/>
              </a:rPr>
            </a:br>
            <a:r>
              <a:rPr lang="ru-RU" sz="1200" dirty="0">
                <a:solidFill>
                  <a:schemeClr val="accent5">
                    <a:lumMod val="50000"/>
                  </a:schemeClr>
                </a:solidFill>
                <a:latin typeface="+mj-lt"/>
                <a:cs typeface="Arial" panose="020B0604020202020204" pitchFamily="34" charset="0"/>
              </a:rPr>
              <a:t>10 </a:t>
            </a:r>
            <a:r>
              <a:rPr lang="ru-RU" sz="1200" dirty="0" err="1">
                <a:solidFill>
                  <a:schemeClr val="accent5">
                    <a:lumMod val="50000"/>
                  </a:schemeClr>
                </a:solidFill>
                <a:latin typeface="+mj-lt"/>
                <a:cs typeface="Arial" panose="020B0604020202020204" pitchFamily="34" charset="0"/>
              </a:rPr>
              <a:t>бараваригача</a:t>
            </a:r>
            <a:r>
              <a:rPr lang="ru-RU" sz="1200" dirty="0">
                <a:solidFill>
                  <a:schemeClr val="accent5">
                    <a:lumMod val="50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миқдорда</a:t>
            </a:r>
            <a:r>
              <a:rPr lang="ru-RU" sz="1200" dirty="0">
                <a:solidFill>
                  <a:schemeClr val="accent2">
                    <a:lumMod val="75000"/>
                  </a:schemeClr>
                </a:solidFill>
                <a:latin typeface="+mj-lt"/>
                <a:cs typeface="Arial" panose="020B0604020202020204" pitchFamily="34" charset="0"/>
              </a:rPr>
              <a:t> жарима </a:t>
            </a:r>
            <a:r>
              <a:rPr lang="ru-RU" sz="1200" dirty="0" err="1">
                <a:solidFill>
                  <a:schemeClr val="accent2">
                    <a:lumMod val="75000"/>
                  </a:schemeClr>
                </a:solidFill>
                <a:latin typeface="+mj-lt"/>
                <a:cs typeface="Arial" panose="020B0604020202020204" pitchFamily="34" charset="0"/>
              </a:rPr>
              <a:t>солишга</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сабаб</a:t>
            </a:r>
            <a:r>
              <a:rPr lang="ru-RU" sz="1200" dirty="0">
                <a:solidFill>
                  <a:schemeClr val="accent2">
                    <a:lumMod val="75000"/>
                  </a:schemeClr>
                </a:solidFill>
                <a:latin typeface="+mj-lt"/>
                <a:cs typeface="Arial" panose="020B0604020202020204" pitchFamily="34" charset="0"/>
              </a:rPr>
              <a:t> </a:t>
            </a:r>
            <a:r>
              <a:rPr lang="ru-RU" sz="1200" dirty="0" err="1">
                <a:solidFill>
                  <a:schemeClr val="accent2">
                    <a:lumMod val="75000"/>
                  </a:schemeClr>
                </a:solidFill>
                <a:latin typeface="+mj-lt"/>
                <a:cs typeface="Arial" panose="020B0604020202020204" pitchFamily="34" charset="0"/>
              </a:rPr>
              <a:t>бўлади</a:t>
            </a:r>
            <a:endParaRPr lang="ru-RU" sz="1200" dirty="0">
              <a:solidFill>
                <a:schemeClr val="accent2">
                  <a:lumMod val="75000"/>
                </a:schemeClr>
              </a:solidFill>
              <a:latin typeface="+mj-lt"/>
              <a:cs typeface="Arial" panose="020B0604020202020204" pitchFamily="34" charset="0"/>
            </a:endParaRPr>
          </a:p>
        </p:txBody>
      </p:sp>
      <p:sp>
        <p:nvSpPr>
          <p:cNvPr id="34" name="Google Shape;1103;p69">
            <a:extLst>
              <a:ext uri="{FF2B5EF4-FFF2-40B4-BE49-F238E27FC236}">
                <a16:creationId xmlns:a16="http://schemas.microsoft.com/office/drawing/2014/main" id="{E3570A0D-0C34-4A40-8026-94921624DEBC}"/>
              </a:ext>
            </a:extLst>
          </p:cNvPr>
          <p:cNvSpPr/>
          <p:nvPr/>
        </p:nvSpPr>
        <p:spPr>
          <a:xfrm rot="10800000">
            <a:off x="3559523" y="2398621"/>
            <a:ext cx="3278216" cy="1762856"/>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j-lt"/>
              </a:rPr>
              <a:t> </a:t>
            </a:r>
            <a:endParaRPr>
              <a:latin typeface="+mj-lt"/>
            </a:endParaRPr>
          </a:p>
        </p:txBody>
      </p:sp>
      <p:sp>
        <p:nvSpPr>
          <p:cNvPr id="35" name="Google Shape;1104;p69">
            <a:extLst>
              <a:ext uri="{FF2B5EF4-FFF2-40B4-BE49-F238E27FC236}">
                <a16:creationId xmlns:a16="http://schemas.microsoft.com/office/drawing/2014/main" id="{57CC8DC6-58F7-44E7-A6FB-A4D27172E168}"/>
              </a:ext>
            </a:extLst>
          </p:cNvPr>
          <p:cNvSpPr/>
          <p:nvPr/>
        </p:nvSpPr>
        <p:spPr>
          <a:xfrm rot="10800000">
            <a:off x="3656236" y="2513673"/>
            <a:ext cx="3034765" cy="1536903"/>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 name="Прямоугольник 37">
            <a:extLst>
              <a:ext uri="{FF2B5EF4-FFF2-40B4-BE49-F238E27FC236}">
                <a16:creationId xmlns:a16="http://schemas.microsoft.com/office/drawing/2014/main" id="{412ABE92-CEF6-40B1-A035-A9C2D263DF72}"/>
              </a:ext>
            </a:extLst>
          </p:cNvPr>
          <p:cNvSpPr/>
          <p:nvPr/>
        </p:nvSpPr>
        <p:spPr>
          <a:xfrm>
            <a:off x="3727628" y="2729487"/>
            <a:ext cx="2963374" cy="1092607"/>
          </a:xfrm>
          <a:prstGeom prst="rect">
            <a:avLst/>
          </a:prstGeom>
        </p:spPr>
        <p:txBody>
          <a:bodyPr wrap="square">
            <a:spAutoFit/>
          </a:bodyPr>
          <a:lstStyle/>
          <a:p>
            <a:pPr lvl="0" algn="ctr"/>
            <a:r>
              <a:rPr lang="ru-RU" sz="1300" dirty="0">
                <a:solidFill>
                  <a:schemeClr val="accent2">
                    <a:lumMod val="75000"/>
                  </a:schemeClr>
                </a:solidFill>
                <a:latin typeface="+mj-lt"/>
                <a:cs typeface="Arial" panose="020B0604020202020204" pitchFamily="34" charset="0"/>
              </a:rPr>
              <a:t>Агар </a:t>
            </a:r>
            <a:r>
              <a:rPr lang="ru-RU" sz="1300" dirty="0" err="1">
                <a:solidFill>
                  <a:schemeClr val="accent2">
                    <a:lumMod val="75000"/>
                  </a:schemeClr>
                </a:solidFill>
                <a:latin typeface="+mj-lt"/>
                <a:cs typeface="Arial" panose="020B0604020202020204" pitchFamily="34" charset="0"/>
              </a:rPr>
              <a:t>ушбу</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ҳуқуқбузарлик</a:t>
            </a:r>
            <a:r>
              <a:rPr lang="ru-RU" sz="1300" dirty="0">
                <a:solidFill>
                  <a:schemeClr val="accent2">
                    <a:lumMod val="75000"/>
                  </a:schemeClr>
                </a:solidFill>
                <a:latin typeface="+mj-lt"/>
                <a:cs typeface="Arial" panose="020B0604020202020204" pitchFamily="34" charset="0"/>
              </a:rPr>
              <a:t> 1 </a:t>
            </a:r>
            <a:r>
              <a:rPr lang="ru-RU" sz="1300" dirty="0" err="1">
                <a:solidFill>
                  <a:schemeClr val="accent2">
                    <a:lumMod val="75000"/>
                  </a:schemeClr>
                </a:solidFill>
                <a:latin typeface="+mj-lt"/>
                <a:cs typeface="Arial" panose="020B0604020202020204" pitchFamily="34" charset="0"/>
              </a:rPr>
              <a:t>йил</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давомида</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такроран</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содир</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этилса</a:t>
            </a:r>
            <a:r>
              <a:rPr lang="ru-RU" sz="1300" dirty="0">
                <a:solidFill>
                  <a:schemeClr val="accent2">
                    <a:lumMod val="75000"/>
                  </a:schemeClr>
                </a:solidFill>
                <a:latin typeface="+mj-lt"/>
                <a:cs typeface="Arial" panose="020B0604020202020204" pitchFamily="34" charset="0"/>
              </a:rPr>
              <a:t>, </a:t>
            </a:r>
            <a:r>
              <a:rPr lang="ru-RU" sz="1300" dirty="0" err="1">
                <a:solidFill>
                  <a:schemeClr val="accent5">
                    <a:lumMod val="50000"/>
                  </a:schemeClr>
                </a:solidFill>
                <a:latin typeface="+mj-lt"/>
                <a:cs typeface="Arial" panose="020B0604020202020204" pitchFamily="34" charset="0"/>
              </a:rPr>
              <a:t>БҲМнинг</a:t>
            </a:r>
            <a:r>
              <a:rPr lang="ru-RU" sz="1300" dirty="0">
                <a:solidFill>
                  <a:schemeClr val="accent5">
                    <a:lumMod val="50000"/>
                  </a:schemeClr>
                </a:solidFill>
                <a:latin typeface="+mj-lt"/>
                <a:cs typeface="Arial" panose="020B0604020202020204" pitchFamily="34" charset="0"/>
              </a:rPr>
              <a:t> 10 </a:t>
            </a:r>
            <a:r>
              <a:rPr lang="ru-RU" sz="1300" dirty="0" err="1">
                <a:solidFill>
                  <a:schemeClr val="accent5">
                    <a:lumMod val="50000"/>
                  </a:schemeClr>
                </a:solidFill>
                <a:latin typeface="+mj-lt"/>
                <a:cs typeface="Arial" panose="020B0604020202020204" pitchFamily="34" charset="0"/>
              </a:rPr>
              <a:t>бараваридан</a:t>
            </a:r>
            <a:r>
              <a:rPr lang="ru-RU" sz="1300" dirty="0">
                <a:solidFill>
                  <a:schemeClr val="accent5">
                    <a:lumMod val="50000"/>
                  </a:schemeClr>
                </a:solidFill>
                <a:latin typeface="+mj-lt"/>
                <a:cs typeface="Arial" panose="020B0604020202020204" pitchFamily="34" charset="0"/>
              </a:rPr>
              <a:t> </a:t>
            </a:r>
            <a:br>
              <a:rPr lang="ru-RU" sz="1300" dirty="0">
                <a:solidFill>
                  <a:schemeClr val="accent5">
                    <a:lumMod val="50000"/>
                  </a:schemeClr>
                </a:solidFill>
                <a:latin typeface="+mj-lt"/>
                <a:cs typeface="Arial" panose="020B0604020202020204" pitchFamily="34" charset="0"/>
              </a:rPr>
            </a:br>
            <a:r>
              <a:rPr lang="ru-RU" sz="1300" dirty="0">
                <a:solidFill>
                  <a:schemeClr val="accent5">
                    <a:lumMod val="50000"/>
                  </a:schemeClr>
                </a:solidFill>
                <a:latin typeface="+mj-lt"/>
                <a:cs typeface="Arial" panose="020B0604020202020204" pitchFamily="34" charset="0"/>
              </a:rPr>
              <a:t>15 </a:t>
            </a:r>
            <a:r>
              <a:rPr lang="ru-RU" sz="1300" dirty="0" err="1">
                <a:solidFill>
                  <a:schemeClr val="accent5">
                    <a:lumMod val="50000"/>
                  </a:schemeClr>
                </a:solidFill>
                <a:latin typeface="+mj-lt"/>
                <a:cs typeface="Arial" panose="020B0604020202020204" pitchFamily="34" charset="0"/>
              </a:rPr>
              <a:t>бараваригача</a:t>
            </a:r>
            <a:r>
              <a:rPr lang="ru-RU" sz="1300" dirty="0">
                <a:solidFill>
                  <a:schemeClr val="accent5">
                    <a:lumMod val="50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миқдорда</a:t>
            </a:r>
            <a:r>
              <a:rPr lang="ru-RU" sz="1300" dirty="0">
                <a:solidFill>
                  <a:schemeClr val="accent2">
                    <a:lumMod val="75000"/>
                  </a:schemeClr>
                </a:solidFill>
                <a:latin typeface="+mj-lt"/>
                <a:cs typeface="Arial" panose="020B0604020202020204" pitchFamily="34" charset="0"/>
              </a:rPr>
              <a:t> жарима </a:t>
            </a:r>
            <a:r>
              <a:rPr lang="ru-RU" sz="1300" dirty="0" err="1">
                <a:solidFill>
                  <a:schemeClr val="accent2">
                    <a:lumMod val="75000"/>
                  </a:schemeClr>
                </a:solidFill>
                <a:latin typeface="+mj-lt"/>
                <a:cs typeface="Arial" panose="020B0604020202020204" pitchFamily="34" charset="0"/>
              </a:rPr>
              <a:t>қўлланилишига</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сабаб</a:t>
            </a:r>
            <a:r>
              <a:rPr lang="ru-RU" sz="1300" dirty="0">
                <a:solidFill>
                  <a:schemeClr val="accent2">
                    <a:lumMod val="75000"/>
                  </a:schemeClr>
                </a:solidFill>
                <a:latin typeface="+mj-lt"/>
                <a:cs typeface="Arial" panose="020B0604020202020204" pitchFamily="34" charset="0"/>
              </a:rPr>
              <a:t> </a:t>
            </a:r>
            <a:r>
              <a:rPr lang="ru-RU" sz="1300" dirty="0" err="1">
                <a:solidFill>
                  <a:schemeClr val="accent2">
                    <a:lumMod val="75000"/>
                  </a:schemeClr>
                </a:solidFill>
                <a:latin typeface="+mj-lt"/>
                <a:cs typeface="Arial" panose="020B0604020202020204" pitchFamily="34" charset="0"/>
              </a:rPr>
              <a:t>бўлади</a:t>
            </a:r>
            <a:endParaRPr lang="ru-RU" sz="1300" dirty="0">
              <a:solidFill>
                <a:schemeClr val="accent2">
                  <a:lumMod val="75000"/>
                </a:schemeClr>
              </a:solidFill>
              <a:latin typeface="+mj-lt"/>
              <a:cs typeface="Arial" panose="020B0604020202020204" pitchFamily="34" charset="0"/>
            </a:endParaRPr>
          </a:p>
        </p:txBody>
      </p:sp>
      <p:cxnSp>
        <p:nvCxnSpPr>
          <p:cNvPr id="4" name="Соединитель: уступ 3">
            <a:extLst>
              <a:ext uri="{FF2B5EF4-FFF2-40B4-BE49-F238E27FC236}">
                <a16:creationId xmlns:a16="http://schemas.microsoft.com/office/drawing/2014/main" id="{6FC8F89C-1B39-4524-8479-D433FE4CB649}"/>
              </a:ext>
            </a:extLst>
          </p:cNvPr>
          <p:cNvCxnSpPr>
            <a:cxnSpLocks/>
            <a:stCxn id="1113" idx="6"/>
            <a:endCxn id="25" idx="3"/>
          </p:cNvCxnSpPr>
          <p:nvPr/>
        </p:nvCxnSpPr>
        <p:spPr>
          <a:xfrm>
            <a:off x="3307688" y="1543439"/>
            <a:ext cx="411818" cy="108"/>
          </a:xfrm>
          <a:prstGeom prst="bentConnector3">
            <a:avLst/>
          </a:prstGeom>
          <a:ln w="28575">
            <a:solidFill>
              <a:srgbClr val="32CBDC"/>
            </a:solidFill>
            <a:tailEnd type="triangle"/>
          </a:ln>
        </p:spPr>
        <p:style>
          <a:lnRef idx="1">
            <a:schemeClr val="accent1"/>
          </a:lnRef>
          <a:fillRef idx="0">
            <a:schemeClr val="accent1"/>
          </a:fillRef>
          <a:effectRef idx="0">
            <a:schemeClr val="accent1"/>
          </a:effectRef>
          <a:fontRef idx="minor">
            <a:schemeClr val="tx1"/>
          </a:fontRef>
        </p:style>
      </p:cxnSp>
      <p:cxnSp>
        <p:nvCxnSpPr>
          <p:cNvPr id="42" name="Соединитель: уступ 41">
            <a:extLst>
              <a:ext uri="{FF2B5EF4-FFF2-40B4-BE49-F238E27FC236}">
                <a16:creationId xmlns:a16="http://schemas.microsoft.com/office/drawing/2014/main" id="{E945BE9A-ADA4-4696-929E-14870958491B}"/>
              </a:ext>
            </a:extLst>
          </p:cNvPr>
          <p:cNvCxnSpPr>
            <a:cxnSpLocks/>
            <a:stCxn id="26" idx="2"/>
          </p:cNvCxnSpPr>
          <p:nvPr/>
        </p:nvCxnSpPr>
        <p:spPr>
          <a:xfrm rot="10800000" flipV="1">
            <a:off x="2956053" y="2136912"/>
            <a:ext cx="805765" cy="473375"/>
          </a:xfrm>
          <a:prstGeom prst="bentConnector3">
            <a:avLst>
              <a:gd name="adj1" fmla="val 50000"/>
            </a:avLst>
          </a:prstGeom>
          <a:ln w="28575">
            <a:solidFill>
              <a:srgbClr val="32CBDC"/>
            </a:solidFill>
            <a:tailEnd type="triangle"/>
          </a:ln>
        </p:spPr>
        <p:style>
          <a:lnRef idx="1">
            <a:schemeClr val="accent1"/>
          </a:lnRef>
          <a:fillRef idx="0">
            <a:schemeClr val="accent1"/>
          </a:fillRef>
          <a:effectRef idx="0">
            <a:schemeClr val="accent1"/>
          </a:effectRef>
          <a:fontRef idx="minor">
            <a:schemeClr val="tx1"/>
          </a:fontRef>
        </p:style>
      </p:cxnSp>
      <p:cxnSp>
        <p:nvCxnSpPr>
          <p:cNvPr id="46" name="Соединитель: уступ 45">
            <a:extLst>
              <a:ext uri="{FF2B5EF4-FFF2-40B4-BE49-F238E27FC236}">
                <a16:creationId xmlns:a16="http://schemas.microsoft.com/office/drawing/2014/main" id="{24A824A5-F3AE-4525-8562-85DF2E3566CA}"/>
              </a:ext>
            </a:extLst>
          </p:cNvPr>
          <p:cNvCxnSpPr>
            <a:cxnSpLocks/>
            <a:stCxn id="32" idx="6"/>
            <a:endCxn id="35" idx="3"/>
          </p:cNvCxnSpPr>
          <p:nvPr/>
        </p:nvCxnSpPr>
        <p:spPr>
          <a:xfrm>
            <a:off x="3344030" y="3281598"/>
            <a:ext cx="312206" cy="526"/>
          </a:xfrm>
          <a:prstGeom prst="bentConnector3">
            <a:avLst>
              <a:gd name="adj1" fmla="val 50000"/>
            </a:avLst>
          </a:prstGeom>
          <a:ln w="28575">
            <a:solidFill>
              <a:srgbClr val="32CBDC"/>
            </a:solidFill>
            <a:tailEnd type="triangle"/>
          </a:ln>
        </p:spPr>
        <p:style>
          <a:lnRef idx="1">
            <a:schemeClr val="accent1"/>
          </a:lnRef>
          <a:fillRef idx="0">
            <a:schemeClr val="accent1"/>
          </a:fillRef>
          <a:effectRef idx="0">
            <a:schemeClr val="accent1"/>
          </a:effectRef>
          <a:fontRef idx="minor">
            <a:schemeClr val="tx1"/>
          </a:fontRef>
        </p:style>
      </p:cxnSp>
      <p:sp>
        <p:nvSpPr>
          <p:cNvPr id="44" name="Прямоугольник 43">
            <a:extLst>
              <a:ext uri="{FF2B5EF4-FFF2-40B4-BE49-F238E27FC236}">
                <a16:creationId xmlns:a16="http://schemas.microsoft.com/office/drawing/2014/main" id="{44F94BD0-6129-49F0-90D3-AEBE919C4942}"/>
              </a:ext>
            </a:extLst>
          </p:cNvPr>
          <p:cNvSpPr/>
          <p:nvPr/>
        </p:nvSpPr>
        <p:spPr>
          <a:xfrm>
            <a:off x="7068944" y="1826568"/>
            <a:ext cx="1850564" cy="1938992"/>
          </a:xfrm>
          <a:prstGeom prst="rect">
            <a:avLst/>
          </a:prstGeom>
        </p:spPr>
        <p:txBody>
          <a:bodyPr wrap="square">
            <a:spAutoFit/>
          </a:bodyPr>
          <a:lstStyle/>
          <a:p>
            <a:pPr algn="ctr"/>
            <a:r>
              <a:rPr lang="ru-RU" sz="1200" dirty="0">
                <a:solidFill>
                  <a:schemeClr val="accent2">
                    <a:lumMod val="75000"/>
                  </a:schemeClr>
                </a:solidFill>
                <a:latin typeface="+mj-lt"/>
                <a:ea typeface="Calibri" panose="020F0502020204030204" pitchFamily="34" charset="0"/>
                <a:cs typeface="Arial" panose="020B0604020202020204" pitchFamily="34" charset="0"/>
              </a:rPr>
              <a:t>Ушбу </a:t>
            </a:r>
            <a:r>
              <a:rPr lang="ru-RU" sz="1200" dirty="0" err="1">
                <a:solidFill>
                  <a:schemeClr val="accent2">
                    <a:lumMod val="75000"/>
                  </a:schemeClr>
                </a:solidFill>
                <a:latin typeface="+mj-lt"/>
                <a:ea typeface="Calibri" panose="020F0502020204030204" pitchFamily="34" charset="0"/>
                <a:cs typeface="Arial" panose="020B0604020202020204" pitchFamily="34" charset="0"/>
              </a:rPr>
              <a:t>ҳуқуқбузарликлар </a:t>
            </a:r>
            <a:r>
              <a:rPr lang="ru-RU" sz="1200" b="1" dirty="0" err="1">
                <a:solidFill>
                  <a:schemeClr val="accent5">
                    <a:lumMod val="50000"/>
                  </a:schemeClr>
                </a:solidFill>
                <a:latin typeface="+mj-lt"/>
                <a:ea typeface="Calibri" panose="020F0502020204030204" pitchFamily="34" charset="0"/>
                <a:cs typeface="Arial" panose="020B0604020202020204" pitchFamily="34" charset="0"/>
              </a:rPr>
              <a:t>давлат</a:t>
            </a:r>
            <a:r>
              <a:rPr lang="ru-RU" sz="1200" b="1" dirty="0">
                <a:solidFill>
                  <a:schemeClr val="accent5">
                    <a:lumMod val="50000"/>
                  </a:schemeClr>
                </a:solidFill>
                <a:latin typeface="+mj-lt"/>
                <a:ea typeface="Calibri" panose="020F0502020204030204" pitchFamily="34" charset="0"/>
                <a:cs typeface="Arial" panose="020B0604020202020204" pitchFamily="34" charset="0"/>
              </a:rPr>
              <a:t> </a:t>
            </a:r>
            <a:r>
              <a:rPr lang="ru-RU" sz="1200" b="1" dirty="0" err="1">
                <a:solidFill>
                  <a:schemeClr val="accent5">
                    <a:lumMod val="50000"/>
                  </a:schemeClr>
                </a:solidFill>
                <a:latin typeface="+mj-lt"/>
                <a:ea typeface="Calibri" panose="020F0502020204030204" pitchFamily="34" charset="0"/>
                <a:cs typeface="Arial" panose="020B0604020202020204" pitchFamily="34" charset="0"/>
              </a:rPr>
              <a:t>харидлари</a:t>
            </a:r>
            <a:r>
              <a:rPr lang="ru-RU" sz="1200" b="1" dirty="0">
                <a:solidFill>
                  <a:schemeClr val="accent5">
                    <a:lumMod val="50000"/>
                  </a:schemeClr>
                </a:solidFill>
                <a:latin typeface="+mj-lt"/>
                <a:ea typeface="Calibri" panose="020F0502020204030204" pitchFamily="34" charset="0"/>
                <a:cs typeface="Arial" panose="020B0604020202020204" pitchFamily="34" charset="0"/>
              </a:rPr>
              <a:t> </a:t>
            </a:r>
            <a:r>
              <a:rPr lang="ru-RU" sz="1200" b="1" dirty="0" err="1">
                <a:solidFill>
                  <a:schemeClr val="accent5">
                    <a:lumMod val="50000"/>
                  </a:schemeClr>
                </a:solidFill>
                <a:latin typeface="+mj-lt"/>
                <a:ea typeface="Calibri" panose="020F0502020204030204" pitchFamily="34" charset="0"/>
                <a:cs typeface="Arial" panose="020B0604020202020204" pitchFamily="34" charset="0"/>
              </a:rPr>
              <a:t>соҳасида содир</a:t>
            </a:r>
            <a:r>
              <a:rPr lang="ru-RU" sz="1200" b="1" dirty="0">
                <a:solidFill>
                  <a:schemeClr val="accent5">
                    <a:lumMod val="50000"/>
                  </a:schemeClr>
                </a:solidFill>
                <a:latin typeface="+mj-lt"/>
                <a:ea typeface="Calibri" panose="020F0502020204030204" pitchFamily="34" charset="0"/>
                <a:cs typeface="Arial" panose="020B0604020202020204" pitchFamily="34" charset="0"/>
              </a:rPr>
              <a:t> </a:t>
            </a:r>
            <a:r>
              <a:rPr lang="ru-RU" sz="1200" b="1" dirty="0" err="1">
                <a:solidFill>
                  <a:schemeClr val="accent5">
                    <a:lumMod val="50000"/>
                  </a:schemeClr>
                </a:solidFill>
                <a:latin typeface="+mj-lt"/>
                <a:ea typeface="Calibri" panose="020F0502020204030204" pitchFamily="34" charset="0"/>
                <a:cs typeface="Arial" panose="020B0604020202020204" pitchFamily="34" charset="0"/>
              </a:rPr>
              <a:t>этилса</a:t>
            </a:r>
            <a:r>
              <a:rPr lang="ru-RU" sz="1200" b="1" dirty="0">
                <a:solidFill>
                  <a:schemeClr val="accent5">
                    <a:lumMod val="50000"/>
                  </a:schemeClr>
                </a:solidFill>
                <a:latin typeface="+mj-lt"/>
                <a:ea typeface="Calibri" panose="020F0502020204030204" pitchFamily="34" charset="0"/>
                <a:cs typeface="Arial" panose="020B0604020202020204" pitchFamily="34" charset="0"/>
              </a:rPr>
              <a:t>,</a:t>
            </a:r>
            <a:r>
              <a:rPr lang="ru-RU" sz="1200" dirty="0">
                <a:solidFill>
                  <a:schemeClr val="accent5">
                    <a:lumMod val="50000"/>
                  </a:schemeClr>
                </a:solidFill>
                <a:latin typeface="+mj-lt"/>
                <a:ea typeface="Calibri" panose="020F0502020204030204" pitchFamily="34" charset="0"/>
                <a:cs typeface="Arial" panose="020B0604020202020204" pitchFamily="34" charset="0"/>
              </a:rPr>
              <a:t> </a:t>
            </a:r>
            <a:r>
              <a:rPr lang="ru-RU" sz="1200" dirty="0" err="1">
                <a:solidFill>
                  <a:schemeClr val="accent2">
                    <a:lumMod val="75000"/>
                  </a:schemeClr>
                </a:solidFill>
                <a:latin typeface="+mj-lt"/>
                <a:ea typeface="Calibri" panose="020F0502020204030204" pitchFamily="34" charset="0"/>
                <a:cs typeface="Arial" panose="020B0604020202020204" pitchFamily="34" charset="0"/>
              </a:rPr>
              <a:t>мансабдор</a:t>
            </a:r>
            <a:r>
              <a:rPr lang="ru-RU" sz="1200" dirty="0">
                <a:solidFill>
                  <a:schemeClr val="accent2">
                    <a:lumMod val="75000"/>
                  </a:schemeClr>
                </a:solidFill>
                <a:latin typeface="+mj-lt"/>
                <a:ea typeface="Calibri" panose="020F0502020204030204" pitchFamily="34" charset="0"/>
                <a:cs typeface="Arial" panose="020B0604020202020204" pitchFamily="34" charset="0"/>
              </a:rPr>
              <a:t> </a:t>
            </a:r>
            <a:r>
              <a:rPr lang="ru-RU" sz="1200" dirty="0" err="1">
                <a:solidFill>
                  <a:schemeClr val="accent2">
                    <a:lumMod val="75000"/>
                  </a:schemeClr>
                </a:solidFill>
                <a:latin typeface="+mj-lt"/>
                <a:ea typeface="Calibri" panose="020F0502020204030204" pitchFamily="34" charset="0"/>
                <a:cs typeface="Arial" panose="020B0604020202020204" pitchFamily="34" charset="0"/>
              </a:rPr>
              <a:t>шахсларга</a:t>
            </a:r>
            <a:r>
              <a:rPr lang="ru-RU" sz="1200" dirty="0">
                <a:solidFill>
                  <a:schemeClr val="accent2">
                    <a:lumMod val="75000"/>
                  </a:schemeClr>
                </a:solidFill>
                <a:latin typeface="+mj-lt"/>
                <a:ea typeface="Calibri" panose="020F0502020204030204" pitchFamily="34" charset="0"/>
                <a:cs typeface="Arial" panose="020B0604020202020204" pitchFamily="34" charset="0"/>
              </a:rPr>
              <a:t> </a:t>
            </a:r>
            <a:r>
              <a:rPr lang="ru-RU" sz="1200" b="1" dirty="0" err="1">
                <a:solidFill>
                  <a:schemeClr val="accent5">
                    <a:lumMod val="50000"/>
                  </a:schemeClr>
                </a:solidFill>
                <a:latin typeface="+mj-lt"/>
                <a:ea typeface="Calibri" panose="020F0502020204030204" pitchFamily="34" charset="0"/>
                <a:cs typeface="Arial" panose="020B0604020202020204" pitchFamily="34" charset="0"/>
              </a:rPr>
              <a:t>БҲМнинг</a:t>
            </a:r>
            <a:r>
              <a:rPr lang="ru-RU" sz="1200" dirty="0" err="1">
                <a:solidFill>
                  <a:schemeClr val="accent5">
                    <a:lumMod val="50000"/>
                  </a:schemeClr>
                </a:solidFill>
                <a:latin typeface="+mj-lt"/>
                <a:ea typeface="Calibri" panose="020F0502020204030204" pitchFamily="34" charset="0"/>
                <a:cs typeface="Arial" panose="020B0604020202020204" pitchFamily="34" charset="0"/>
              </a:rPr>
              <a:t> </a:t>
            </a:r>
            <a:r>
              <a:rPr lang="ru-RU" sz="1200" b="1" dirty="0">
                <a:solidFill>
                  <a:schemeClr val="accent5">
                    <a:lumMod val="50000"/>
                  </a:schemeClr>
                </a:solidFill>
                <a:latin typeface="+mj-lt"/>
                <a:ea typeface="Calibri" panose="020F0502020204030204" pitchFamily="34" charset="0"/>
                <a:cs typeface="Arial" panose="020B0604020202020204" pitchFamily="34" charset="0"/>
              </a:rPr>
              <a:t>20 </a:t>
            </a:r>
            <a:r>
              <a:rPr lang="ru-RU" sz="1200" b="1" dirty="0" err="1">
                <a:solidFill>
                  <a:schemeClr val="accent5">
                    <a:lumMod val="50000"/>
                  </a:schemeClr>
                </a:solidFill>
                <a:latin typeface="+mj-lt"/>
                <a:ea typeface="Calibri" panose="020F0502020204030204" pitchFamily="34" charset="0"/>
                <a:cs typeface="Arial" panose="020B0604020202020204" pitchFamily="34" charset="0"/>
              </a:rPr>
              <a:t>бараваридан</a:t>
            </a:r>
            <a:r>
              <a:rPr lang="ru-RU" sz="1200" b="1" dirty="0">
                <a:solidFill>
                  <a:schemeClr val="accent5">
                    <a:lumMod val="50000"/>
                  </a:schemeClr>
                </a:solidFill>
                <a:latin typeface="+mj-lt"/>
                <a:ea typeface="Calibri" panose="020F0502020204030204" pitchFamily="34" charset="0"/>
                <a:cs typeface="Arial" panose="020B0604020202020204" pitchFamily="34" charset="0"/>
              </a:rPr>
              <a:t> </a:t>
            </a:r>
            <a:br>
              <a:rPr lang="ru-RU" sz="1200" b="1" dirty="0">
                <a:solidFill>
                  <a:schemeClr val="accent5">
                    <a:lumMod val="50000"/>
                  </a:schemeClr>
                </a:solidFill>
                <a:latin typeface="+mj-lt"/>
                <a:ea typeface="Calibri" panose="020F0502020204030204" pitchFamily="34" charset="0"/>
                <a:cs typeface="Arial" panose="020B0604020202020204" pitchFamily="34" charset="0"/>
              </a:rPr>
            </a:br>
            <a:r>
              <a:rPr lang="ru-RU" sz="1200" b="1" dirty="0">
                <a:solidFill>
                  <a:schemeClr val="accent5">
                    <a:lumMod val="50000"/>
                  </a:schemeClr>
                </a:solidFill>
                <a:latin typeface="+mj-lt"/>
                <a:ea typeface="Calibri" panose="020F0502020204030204" pitchFamily="34" charset="0"/>
                <a:cs typeface="Arial" panose="020B0604020202020204" pitchFamily="34" charset="0"/>
              </a:rPr>
              <a:t>30 </a:t>
            </a:r>
            <a:r>
              <a:rPr lang="ru-RU" sz="1200" b="1" dirty="0" err="1">
                <a:solidFill>
                  <a:schemeClr val="accent5">
                    <a:lumMod val="50000"/>
                  </a:schemeClr>
                </a:solidFill>
                <a:latin typeface="+mj-lt"/>
                <a:ea typeface="Calibri" panose="020F0502020204030204" pitchFamily="34" charset="0"/>
                <a:cs typeface="Arial" panose="020B0604020202020204" pitchFamily="34" charset="0"/>
              </a:rPr>
              <a:t>бараваригача</a:t>
            </a:r>
            <a:r>
              <a:rPr lang="ru-RU" sz="1200" b="1" dirty="0">
                <a:solidFill>
                  <a:schemeClr val="accent5">
                    <a:lumMod val="50000"/>
                  </a:schemeClr>
                </a:solidFill>
                <a:latin typeface="+mj-lt"/>
                <a:ea typeface="Calibri" panose="020F0502020204030204" pitchFamily="34" charset="0"/>
                <a:cs typeface="Arial" panose="020B0604020202020204" pitchFamily="34" charset="0"/>
              </a:rPr>
              <a:t> </a:t>
            </a:r>
            <a:r>
              <a:rPr lang="ru-RU" sz="1200" dirty="0" err="1">
                <a:solidFill>
                  <a:schemeClr val="accent2">
                    <a:lumMod val="75000"/>
                  </a:schemeClr>
                </a:solidFill>
                <a:latin typeface="+mj-lt"/>
                <a:ea typeface="Calibri" panose="020F0502020204030204" pitchFamily="34" charset="0"/>
                <a:cs typeface="Arial" panose="020B0604020202020204" pitchFamily="34" charset="0"/>
              </a:rPr>
              <a:t>миқдорда </a:t>
            </a:r>
            <a:r>
              <a:rPr lang="ru-RU" sz="1200" dirty="0">
                <a:solidFill>
                  <a:schemeClr val="accent2">
                    <a:lumMod val="75000"/>
                  </a:schemeClr>
                </a:solidFill>
                <a:latin typeface="+mj-lt"/>
                <a:ea typeface="Calibri" panose="020F0502020204030204" pitchFamily="34" charset="0"/>
                <a:cs typeface="Arial" panose="020B0604020202020204" pitchFamily="34" charset="0"/>
              </a:rPr>
              <a:t>жарима </a:t>
            </a:r>
            <a:r>
              <a:rPr lang="ru-RU" sz="1200" dirty="0" err="1">
                <a:solidFill>
                  <a:schemeClr val="accent2">
                    <a:lumMod val="75000"/>
                  </a:schemeClr>
                </a:solidFill>
                <a:latin typeface="+mj-lt"/>
                <a:ea typeface="Calibri" panose="020F0502020204030204" pitchFamily="34" charset="0"/>
                <a:cs typeface="Arial" panose="020B0604020202020204" pitchFamily="34" charset="0"/>
              </a:rPr>
              <a:t>қўлланилади</a:t>
            </a:r>
            <a:r>
              <a:rPr lang="ru-RU" sz="1200" dirty="0">
                <a:solidFill>
                  <a:schemeClr val="accent2">
                    <a:lumMod val="75000"/>
                  </a:schemeClr>
                </a:solidFill>
                <a:latin typeface="+mj-lt"/>
                <a:ea typeface="Calibri" panose="020F0502020204030204" pitchFamily="34" charset="0"/>
                <a:cs typeface="Arial" panose="020B0604020202020204" pitchFamily="34" charset="0"/>
              </a:rPr>
              <a:t>.</a:t>
            </a:r>
          </a:p>
        </p:txBody>
      </p:sp>
      <p:pic>
        <p:nvPicPr>
          <p:cNvPr id="67" name="Рисунок 66">
            <a:extLst>
              <a:ext uri="{FF2B5EF4-FFF2-40B4-BE49-F238E27FC236}">
                <a16:creationId xmlns:a16="http://schemas.microsoft.com/office/drawing/2014/main" id="{BC2FAE67-6B25-47FC-AFD9-C918FC6F9A9A}"/>
              </a:ext>
            </a:extLst>
          </p:cNvPr>
          <p:cNvPicPr>
            <a:picLocks noChangeAspect="1"/>
          </p:cNvPicPr>
          <p:nvPr/>
        </p:nvPicPr>
        <p:blipFill>
          <a:blip r:embed="rId3"/>
          <a:stretch>
            <a:fillRect/>
          </a:stretch>
        </p:blipFill>
        <p:spPr>
          <a:xfrm flipH="1">
            <a:off x="7005910" y="-300444"/>
            <a:ext cx="2147243" cy="1610433"/>
          </a:xfrm>
          <a:prstGeom prst="round2DiagRect">
            <a:avLst>
              <a:gd name="adj1" fmla="val 33819"/>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Прямоугольник 14">
            <a:extLst>
              <a:ext uri="{FF2B5EF4-FFF2-40B4-BE49-F238E27FC236}">
                <a16:creationId xmlns:a16="http://schemas.microsoft.com/office/drawing/2014/main" id="{E47FA7BC-C421-41E6-BB27-9431E71149B1}"/>
              </a:ext>
            </a:extLst>
          </p:cNvPr>
          <p:cNvSpPr/>
          <p:nvPr/>
        </p:nvSpPr>
        <p:spPr>
          <a:xfrm>
            <a:off x="579307" y="4362051"/>
            <a:ext cx="7985385" cy="600164"/>
          </a:xfrm>
          <a:prstGeom prst="rect">
            <a:avLst/>
          </a:prstGeom>
        </p:spPr>
        <p:txBody>
          <a:bodyPr wrap="square">
            <a:spAutoFit/>
          </a:bodyPr>
          <a:lstStyle/>
          <a:p>
            <a:pPr algn="just"/>
            <a:r>
              <a:rPr lang="ru-RU" sz="1100" dirty="0" err="1">
                <a:solidFill>
                  <a:schemeClr val="accent2">
                    <a:lumMod val="75000"/>
                  </a:schemeClr>
                </a:solidFill>
              </a:rPr>
              <a:t>Ўзбекистон</a:t>
            </a:r>
            <a:r>
              <a:rPr lang="ru-RU" sz="1100" dirty="0">
                <a:solidFill>
                  <a:schemeClr val="accent2">
                    <a:lumMod val="75000"/>
                  </a:schemeClr>
                </a:solidFill>
              </a:rPr>
              <a:t> </a:t>
            </a:r>
            <a:r>
              <a:rPr lang="ru-RU" sz="1100" dirty="0" err="1">
                <a:solidFill>
                  <a:schemeClr val="accent2">
                    <a:lumMod val="75000"/>
                  </a:schemeClr>
                </a:solidFill>
              </a:rPr>
              <a:t>Республикаси</a:t>
            </a:r>
            <a:r>
              <a:rPr lang="ru-RU" sz="1100" dirty="0">
                <a:solidFill>
                  <a:schemeClr val="accent2">
                    <a:lumMod val="75000"/>
                  </a:schemeClr>
                </a:solidFill>
              </a:rPr>
              <a:t> </a:t>
            </a:r>
            <a:r>
              <a:rPr lang="ru-RU" sz="1100" dirty="0" err="1">
                <a:solidFill>
                  <a:schemeClr val="accent2">
                    <a:lumMod val="75000"/>
                  </a:schemeClr>
                </a:solidFill>
              </a:rPr>
              <a:t>Марказий</a:t>
            </a:r>
            <a:r>
              <a:rPr lang="ru-RU" sz="1100" dirty="0">
                <a:solidFill>
                  <a:schemeClr val="accent2">
                    <a:lumMod val="75000"/>
                  </a:schemeClr>
                </a:solidFill>
              </a:rPr>
              <a:t> банки </a:t>
            </a:r>
            <a:r>
              <a:rPr lang="ru-RU" sz="1100" dirty="0" err="1">
                <a:solidFill>
                  <a:schemeClr val="accent2">
                    <a:lumMod val="75000"/>
                  </a:schemeClr>
                </a:solidFill>
              </a:rPr>
              <a:t>бошқарувининг</a:t>
            </a:r>
            <a:r>
              <a:rPr lang="ru-RU" sz="1100" dirty="0">
                <a:solidFill>
                  <a:schemeClr val="accent2">
                    <a:lumMod val="75000"/>
                  </a:schemeClr>
                </a:solidFill>
              </a:rPr>
              <a:t> 2022 </a:t>
            </a:r>
            <a:r>
              <a:rPr lang="ru-RU" sz="1100" dirty="0" err="1">
                <a:solidFill>
                  <a:schemeClr val="accent2">
                    <a:lumMod val="75000"/>
                  </a:schemeClr>
                </a:solidFill>
              </a:rPr>
              <a:t>йил</a:t>
            </a:r>
            <a:r>
              <a:rPr lang="ru-RU" sz="1100" dirty="0">
                <a:solidFill>
                  <a:schemeClr val="accent2">
                    <a:lumMod val="75000"/>
                  </a:schemeClr>
                </a:solidFill>
              </a:rPr>
              <a:t> 24 </a:t>
            </a:r>
            <a:r>
              <a:rPr lang="ru-RU" sz="1100" dirty="0" err="1">
                <a:solidFill>
                  <a:schemeClr val="accent2">
                    <a:lumMod val="75000"/>
                  </a:schemeClr>
                </a:solidFill>
              </a:rPr>
              <a:t>сентябрдаги</a:t>
            </a:r>
            <a:r>
              <a:rPr lang="ru-RU" sz="1100" dirty="0">
                <a:solidFill>
                  <a:schemeClr val="accent2">
                    <a:lumMod val="75000"/>
                  </a:schemeClr>
                </a:solidFill>
              </a:rPr>
              <a:t> 21/8-сонли </a:t>
            </a:r>
            <a:r>
              <a:rPr lang="ru-RU" sz="1100" dirty="0" err="1">
                <a:solidFill>
                  <a:schemeClr val="accent2">
                    <a:lumMod val="75000"/>
                  </a:schemeClr>
                </a:solidFill>
              </a:rPr>
              <a:t>қарори</a:t>
            </a:r>
            <a:r>
              <a:rPr lang="ru-RU" sz="1100" dirty="0">
                <a:solidFill>
                  <a:schemeClr val="accent2">
                    <a:lumMod val="75000"/>
                  </a:schemeClr>
                </a:solidFill>
              </a:rPr>
              <a:t> </a:t>
            </a:r>
            <a:r>
              <a:rPr lang="ru-RU" sz="1100" dirty="0" err="1">
                <a:solidFill>
                  <a:schemeClr val="accent2">
                    <a:lumMod val="75000"/>
                  </a:schemeClr>
                </a:solidFill>
              </a:rPr>
              <a:t>билан</a:t>
            </a:r>
            <a:r>
              <a:rPr lang="ru-RU" sz="1100" dirty="0">
                <a:solidFill>
                  <a:schemeClr val="accent2">
                    <a:lumMod val="75000"/>
                  </a:schemeClr>
                </a:solidFill>
              </a:rPr>
              <a:t> </a:t>
            </a:r>
            <a:r>
              <a:rPr lang="ru-RU" sz="1100" dirty="0" err="1">
                <a:solidFill>
                  <a:schemeClr val="accent2">
                    <a:lumMod val="75000"/>
                  </a:schemeClr>
                </a:solidFill>
              </a:rPr>
              <a:t>тасдиқланган</a:t>
            </a:r>
            <a:r>
              <a:rPr lang="ru-RU" sz="1100" dirty="0">
                <a:solidFill>
                  <a:schemeClr val="accent2">
                    <a:lumMod val="75000"/>
                  </a:schemeClr>
                </a:solidFill>
              </a:rPr>
              <a:t> «</a:t>
            </a:r>
            <a:r>
              <a:rPr lang="ru-RU" sz="1100" dirty="0" err="1">
                <a:solidFill>
                  <a:schemeClr val="accent2">
                    <a:lumMod val="75000"/>
                  </a:schemeClr>
                </a:solidFill>
              </a:rPr>
              <a:t>Марказий</a:t>
            </a:r>
            <a:r>
              <a:rPr lang="ru-RU" sz="1100" dirty="0">
                <a:solidFill>
                  <a:schemeClr val="accent2">
                    <a:lumMod val="75000"/>
                  </a:schemeClr>
                </a:solidFill>
              </a:rPr>
              <a:t> банк </a:t>
            </a:r>
            <a:r>
              <a:rPr lang="ru-RU" sz="1100" dirty="0" err="1">
                <a:solidFill>
                  <a:schemeClr val="accent2">
                    <a:lumMod val="75000"/>
                  </a:schemeClr>
                </a:solidFill>
              </a:rPr>
              <a:t>тизимида</a:t>
            </a:r>
            <a:r>
              <a:rPr lang="ru-RU" sz="1100" dirty="0">
                <a:solidFill>
                  <a:schemeClr val="accent2">
                    <a:lumMod val="75000"/>
                  </a:schemeClr>
                </a:solidFill>
              </a:rPr>
              <a:t> </a:t>
            </a:r>
            <a:r>
              <a:rPr lang="ru-RU" sz="1100" dirty="0" err="1">
                <a:solidFill>
                  <a:schemeClr val="accent2">
                    <a:lumMod val="75000"/>
                  </a:schemeClr>
                </a:solidFill>
              </a:rPr>
              <a:t>манфаатлар</a:t>
            </a:r>
            <a:r>
              <a:rPr lang="ru-RU" sz="1100" dirty="0">
                <a:solidFill>
                  <a:schemeClr val="accent2">
                    <a:lumMod val="75000"/>
                  </a:schemeClr>
                </a:solidFill>
              </a:rPr>
              <a:t> </a:t>
            </a:r>
            <a:r>
              <a:rPr lang="ru-RU" sz="1100" dirty="0" err="1">
                <a:solidFill>
                  <a:schemeClr val="accent2">
                    <a:lumMod val="75000"/>
                  </a:schemeClr>
                </a:solidFill>
              </a:rPr>
              <a:t>тўқнашувини</a:t>
            </a:r>
            <a:r>
              <a:rPr lang="ru-RU" sz="1100" dirty="0">
                <a:solidFill>
                  <a:schemeClr val="accent2">
                    <a:lumMod val="75000"/>
                  </a:schemeClr>
                </a:solidFill>
              </a:rPr>
              <a:t> </a:t>
            </a:r>
            <a:r>
              <a:rPr lang="ru-RU" sz="1100" dirty="0" err="1">
                <a:solidFill>
                  <a:schemeClr val="accent2">
                    <a:lumMod val="75000"/>
                  </a:schemeClr>
                </a:solidFill>
              </a:rPr>
              <a:t>аниқлаш</a:t>
            </a:r>
            <a:r>
              <a:rPr lang="ru-RU" sz="1100" dirty="0">
                <a:solidFill>
                  <a:schemeClr val="accent2">
                    <a:lumMod val="75000"/>
                  </a:schemeClr>
                </a:solidFill>
              </a:rPr>
              <a:t> </a:t>
            </a:r>
            <a:r>
              <a:rPr lang="ru-RU" sz="1100" dirty="0" err="1">
                <a:solidFill>
                  <a:schemeClr val="accent2">
                    <a:lumMod val="75000"/>
                  </a:schemeClr>
                </a:solidFill>
              </a:rPr>
              <a:t>ва</a:t>
            </a:r>
            <a:r>
              <a:rPr lang="ru-RU" sz="1100" dirty="0">
                <a:solidFill>
                  <a:schemeClr val="accent2">
                    <a:lumMod val="75000"/>
                  </a:schemeClr>
                </a:solidFill>
              </a:rPr>
              <a:t> </a:t>
            </a:r>
            <a:r>
              <a:rPr lang="ru-RU" sz="1100" dirty="0" err="1">
                <a:solidFill>
                  <a:schemeClr val="accent2">
                    <a:lumMod val="75000"/>
                  </a:schemeClr>
                </a:solidFill>
              </a:rPr>
              <a:t>бошқариш</a:t>
            </a:r>
            <a:r>
              <a:rPr lang="ru-RU" sz="1100" dirty="0">
                <a:solidFill>
                  <a:schemeClr val="accent2">
                    <a:lumMod val="75000"/>
                  </a:schemeClr>
                </a:solidFill>
              </a:rPr>
              <a:t> </a:t>
            </a:r>
            <a:r>
              <a:rPr lang="ru-RU" sz="1100" dirty="0" err="1">
                <a:solidFill>
                  <a:schemeClr val="accent2">
                    <a:lumMod val="75000"/>
                  </a:schemeClr>
                </a:solidFill>
              </a:rPr>
              <a:t>тўғрисида»ги</a:t>
            </a:r>
            <a:r>
              <a:rPr lang="ru-RU" sz="1100" dirty="0">
                <a:solidFill>
                  <a:schemeClr val="accent2">
                    <a:lumMod val="75000"/>
                  </a:schemeClr>
                </a:solidFill>
              </a:rPr>
              <a:t> </a:t>
            </a:r>
            <a:r>
              <a:rPr lang="ru-RU" sz="1100" dirty="0" err="1">
                <a:solidFill>
                  <a:schemeClr val="accent2">
                    <a:lumMod val="75000"/>
                  </a:schemeClr>
                </a:solidFill>
              </a:rPr>
              <a:t>Низомнинг</a:t>
            </a:r>
            <a:r>
              <a:rPr lang="ru-RU" sz="1100" dirty="0">
                <a:solidFill>
                  <a:schemeClr val="accent2">
                    <a:lumMod val="75000"/>
                  </a:schemeClr>
                </a:solidFill>
              </a:rPr>
              <a:t> </a:t>
            </a:r>
            <a:br>
              <a:rPr lang="ru-RU" sz="1100" dirty="0">
                <a:solidFill>
                  <a:schemeClr val="accent2">
                    <a:lumMod val="75000"/>
                  </a:schemeClr>
                </a:solidFill>
              </a:rPr>
            </a:br>
            <a:r>
              <a:rPr lang="ru-RU" sz="1100" dirty="0">
                <a:solidFill>
                  <a:schemeClr val="accent2">
                    <a:lumMod val="75000"/>
                  </a:schemeClr>
                </a:solidFill>
              </a:rPr>
              <a:t>14-бандига </a:t>
            </a:r>
            <a:r>
              <a:rPr lang="ru-RU" sz="1100" dirty="0" err="1">
                <a:solidFill>
                  <a:schemeClr val="accent2">
                    <a:lumMod val="75000"/>
                  </a:schemeClr>
                </a:solidFill>
              </a:rPr>
              <a:t>кўра</a:t>
            </a:r>
            <a:r>
              <a:rPr lang="ru-RU" sz="1100" dirty="0">
                <a:solidFill>
                  <a:schemeClr val="accent2">
                    <a:lumMod val="75000"/>
                  </a:schemeClr>
                </a:solidFill>
              </a:rPr>
              <a:t> ходим </a:t>
            </a:r>
            <a:r>
              <a:rPr lang="ru-RU" sz="1100" dirty="0" err="1">
                <a:solidFill>
                  <a:schemeClr val="accent2">
                    <a:lumMod val="75000"/>
                  </a:schemeClr>
                </a:solidFill>
              </a:rPr>
              <a:t>билан</a:t>
            </a:r>
            <a:r>
              <a:rPr lang="ru-RU" sz="1100" dirty="0">
                <a:solidFill>
                  <a:schemeClr val="accent2">
                    <a:lumMod val="75000"/>
                  </a:schemeClr>
                </a:solidFill>
              </a:rPr>
              <a:t> </a:t>
            </a:r>
            <a:r>
              <a:rPr lang="ru-RU" sz="1100" dirty="0" err="1">
                <a:solidFill>
                  <a:schemeClr val="accent2">
                    <a:lumMod val="75000"/>
                  </a:schemeClr>
                </a:solidFill>
              </a:rPr>
              <a:t>тузилган</a:t>
            </a:r>
            <a:r>
              <a:rPr lang="ru-RU" sz="1100" dirty="0">
                <a:solidFill>
                  <a:schemeClr val="accent2">
                    <a:lumMod val="75000"/>
                  </a:schemeClr>
                </a:solidFill>
              </a:rPr>
              <a:t> </a:t>
            </a:r>
            <a:r>
              <a:rPr lang="ru-RU" sz="1100" dirty="0" err="1">
                <a:solidFill>
                  <a:schemeClr val="accent2">
                    <a:lumMod val="75000"/>
                  </a:schemeClr>
                </a:solidFill>
              </a:rPr>
              <a:t>меҳнат</a:t>
            </a:r>
            <a:r>
              <a:rPr lang="ru-RU" sz="1100" dirty="0">
                <a:solidFill>
                  <a:schemeClr val="accent2">
                    <a:lumMod val="75000"/>
                  </a:schemeClr>
                </a:solidFill>
              </a:rPr>
              <a:t> </a:t>
            </a:r>
            <a:r>
              <a:rPr lang="ru-RU" sz="1100" dirty="0" err="1">
                <a:solidFill>
                  <a:schemeClr val="accent2">
                    <a:lumMod val="75000"/>
                  </a:schemeClr>
                </a:solidFill>
              </a:rPr>
              <a:t>шартномасини</a:t>
            </a:r>
            <a:r>
              <a:rPr lang="ru-RU" sz="1100" dirty="0">
                <a:solidFill>
                  <a:schemeClr val="accent2">
                    <a:lumMod val="75000"/>
                  </a:schemeClr>
                </a:solidFill>
              </a:rPr>
              <a:t> </a:t>
            </a:r>
            <a:r>
              <a:rPr lang="ru-RU" sz="1100" dirty="0" err="1">
                <a:solidFill>
                  <a:schemeClr val="accent2">
                    <a:lumMod val="75000"/>
                  </a:schemeClr>
                </a:solidFill>
              </a:rPr>
              <a:t>бекор</a:t>
            </a:r>
            <a:r>
              <a:rPr lang="ru-RU" sz="1100" dirty="0">
                <a:solidFill>
                  <a:schemeClr val="accent2">
                    <a:lumMod val="75000"/>
                  </a:schemeClr>
                </a:solidFill>
              </a:rPr>
              <a:t> </a:t>
            </a:r>
            <a:r>
              <a:rPr lang="ru-RU" sz="1100" dirty="0" err="1">
                <a:solidFill>
                  <a:schemeClr val="accent2">
                    <a:lumMod val="75000"/>
                  </a:schemeClr>
                </a:solidFill>
              </a:rPr>
              <a:t>қилишгача</a:t>
            </a:r>
            <a:r>
              <a:rPr lang="ru-RU" sz="1100" dirty="0">
                <a:solidFill>
                  <a:schemeClr val="accent2">
                    <a:lumMod val="75000"/>
                  </a:schemeClr>
                </a:solidFill>
              </a:rPr>
              <a:t> </a:t>
            </a:r>
            <a:r>
              <a:rPr lang="ru-RU" sz="1100" dirty="0" err="1">
                <a:solidFill>
                  <a:schemeClr val="accent2">
                    <a:lumMod val="75000"/>
                  </a:schemeClr>
                </a:solidFill>
              </a:rPr>
              <a:t>бўлган</a:t>
            </a:r>
            <a:r>
              <a:rPr lang="ru-RU" sz="1100" dirty="0">
                <a:solidFill>
                  <a:schemeClr val="accent2">
                    <a:lumMod val="75000"/>
                  </a:schemeClr>
                </a:solidFill>
              </a:rPr>
              <a:t> </a:t>
            </a:r>
            <a:r>
              <a:rPr lang="ru-RU" sz="1100" dirty="0" err="1">
                <a:solidFill>
                  <a:schemeClr val="accent2">
                    <a:lumMod val="75000"/>
                  </a:schemeClr>
                </a:solidFill>
              </a:rPr>
              <a:t>чоралар</a:t>
            </a:r>
            <a:r>
              <a:rPr lang="ru-RU" sz="1100" dirty="0">
                <a:solidFill>
                  <a:schemeClr val="accent2">
                    <a:lumMod val="75000"/>
                  </a:schemeClr>
                </a:solidFill>
              </a:rPr>
              <a:t> </a:t>
            </a:r>
            <a:r>
              <a:rPr lang="ru-RU" sz="1100" dirty="0" err="1">
                <a:solidFill>
                  <a:schemeClr val="accent2">
                    <a:lumMod val="75000"/>
                  </a:schemeClr>
                </a:solidFill>
              </a:rPr>
              <a:t>белгиланган</a:t>
            </a:r>
            <a:r>
              <a:rPr lang="ru-RU" sz="1100" dirty="0">
                <a:solidFill>
                  <a:schemeClr val="accent2">
                    <a:lumMod val="75000"/>
                  </a:schemeClr>
                </a:solidFill>
              </a:rPr>
              <a:t>.</a:t>
            </a:r>
          </a:p>
        </p:txBody>
      </p:sp>
      <p:sp>
        <p:nvSpPr>
          <p:cNvPr id="68" name="Google Shape;700;p52">
            <a:extLst>
              <a:ext uri="{FF2B5EF4-FFF2-40B4-BE49-F238E27FC236}">
                <a16:creationId xmlns:a16="http://schemas.microsoft.com/office/drawing/2014/main" id="{B723EB9A-0BB1-441F-911A-34EF96D3FCCE}"/>
              </a:ext>
            </a:extLst>
          </p:cNvPr>
          <p:cNvSpPr/>
          <p:nvPr/>
        </p:nvSpPr>
        <p:spPr>
          <a:xfrm>
            <a:off x="6930208" y="1635763"/>
            <a:ext cx="2110424" cy="2297097"/>
          </a:xfrm>
          <a:prstGeom prst="roundRect">
            <a:avLst>
              <a:gd name="adj" fmla="val 17625"/>
            </a:avLst>
          </a:prstGeom>
          <a:noFill/>
          <a:ln w="28575" cap="flat" cmpd="sng">
            <a:solidFill>
              <a:schemeClr val="accent5">
                <a:lumMod val="20000"/>
                <a:lumOff val="8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0"/>
          <p:cNvSpPr/>
          <p:nvPr/>
        </p:nvSpPr>
        <p:spPr>
          <a:xfrm>
            <a:off x="713075" y="1724025"/>
            <a:ext cx="7717800" cy="1816501"/>
          </a:xfrm>
          <a:prstGeom prst="roundRect">
            <a:avLst>
              <a:gd name="adj" fmla="val 4235"/>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2" name="Google Shape;642;p50"/>
          <p:cNvSpPr/>
          <p:nvPr/>
        </p:nvSpPr>
        <p:spPr>
          <a:xfrm>
            <a:off x="842000" y="1838325"/>
            <a:ext cx="7460100" cy="1533525"/>
          </a:xfrm>
          <a:prstGeom prst="roundRect">
            <a:avLst>
              <a:gd name="adj" fmla="val 4235"/>
            </a:avLst>
          </a:prstGeom>
          <a:solidFill>
            <a:schemeClr val="lt1"/>
          </a:solidFill>
          <a:ln w="28575" cap="flat" cmpd="sng">
            <a:solidFill>
              <a:srgbClr val="D9D9D9"/>
            </a:solidFill>
            <a:prstDash val="solid"/>
            <a:round/>
            <a:headEnd type="none" w="sm" len="sm"/>
            <a:tailEnd type="none" w="sm" len="sm"/>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 name="Прямоугольник 5">
            <a:extLst>
              <a:ext uri="{FF2B5EF4-FFF2-40B4-BE49-F238E27FC236}">
                <a16:creationId xmlns:a16="http://schemas.microsoft.com/office/drawing/2014/main" id="{F931D9B1-4614-4569-A2B9-63F4880E1B52}"/>
              </a:ext>
            </a:extLst>
          </p:cNvPr>
          <p:cNvSpPr/>
          <p:nvPr/>
        </p:nvSpPr>
        <p:spPr>
          <a:xfrm>
            <a:off x="1647825" y="402646"/>
            <a:ext cx="5848350" cy="1200329"/>
          </a:xfrm>
          <a:prstGeom prst="rect">
            <a:avLst/>
          </a:prstGeom>
        </p:spPr>
        <p:txBody>
          <a:bodyPr wrap="square">
            <a:spAutoFit/>
          </a:bodyPr>
          <a:lstStyle/>
          <a:p>
            <a:pPr algn="ctr"/>
            <a:r>
              <a:rPr lang="uz-Cyrl-UZ" sz="1800" dirty="0">
                <a:solidFill>
                  <a:schemeClr val="accent2">
                    <a:lumMod val="75000"/>
                  </a:schemeClr>
                </a:solidFill>
                <a:latin typeface="+mj-lt"/>
                <a:cs typeface="Calibri" panose="020F0502020204030204" pitchFamily="34" charset="0"/>
              </a:rPr>
              <a:t>Манфаатлар тўқнашуви ҳолатларини аниқлаш учун ходим қарор чиқаришдан аввал ёки хизмат ваколатларини амалга оширишдан олдин ўзига қуйидаги саволарни бериши лозим:</a:t>
            </a:r>
          </a:p>
        </p:txBody>
      </p:sp>
      <p:sp>
        <p:nvSpPr>
          <p:cNvPr id="7" name="Прямоугольник 6">
            <a:extLst>
              <a:ext uri="{FF2B5EF4-FFF2-40B4-BE49-F238E27FC236}">
                <a16:creationId xmlns:a16="http://schemas.microsoft.com/office/drawing/2014/main" id="{42E2B773-7FA7-48D3-9E96-BDEABCD1B52F}"/>
              </a:ext>
            </a:extLst>
          </p:cNvPr>
          <p:cNvSpPr/>
          <p:nvPr/>
        </p:nvSpPr>
        <p:spPr>
          <a:xfrm>
            <a:off x="1163612" y="2033141"/>
            <a:ext cx="6816726" cy="1200329"/>
          </a:xfrm>
          <a:prstGeom prst="rect">
            <a:avLst/>
          </a:prstGeom>
        </p:spPr>
        <p:txBody>
          <a:bodyPr wrap="square">
            <a:spAutoFit/>
          </a:bodyPr>
          <a:lstStyle/>
          <a:p>
            <a:pPr marL="342900" indent="-342900" algn="ctr">
              <a:buClr>
                <a:schemeClr val="accent5">
                  <a:lumMod val="50000"/>
                </a:schemeClr>
              </a:buClr>
              <a:buAutoNum type="arabicPeriod"/>
            </a:pPr>
            <a:r>
              <a:rPr lang="uz-Cyrl-UZ" sz="1800" dirty="0">
                <a:solidFill>
                  <a:schemeClr val="accent5">
                    <a:lumMod val="50000"/>
                  </a:schemeClr>
                </a:solidFill>
                <a:latin typeface="+mj-lt"/>
                <a:cs typeface="Calibri" panose="020F0502020204030204" pitchFamily="34" charset="0"/>
              </a:rPr>
              <a:t>“Мен виждонан ва холисона қарор қабул қила оламанми?”</a:t>
            </a:r>
            <a:endParaRPr lang="en-US" sz="1800" dirty="0">
              <a:solidFill>
                <a:schemeClr val="accent5">
                  <a:lumMod val="50000"/>
                </a:schemeClr>
              </a:solidFill>
              <a:latin typeface="+mj-lt"/>
              <a:cs typeface="Calibri" panose="020F0502020204030204" pitchFamily="34" charset="0"/>
            </a:endParaRPr>
          </a:p>
          <a:p>
            <a:pPr marL="342900" indent="-342900" algn="ctr">
              <a:buClr>
                <a:schemeClr val="accent5">
                  <a:lumMod val="50000"/>
                </a:schemeClr>
              </a:buClr>
              <a:buAutoNum type="arabicPeriod"/>
            </a:pPr>
            <a:endParaRPr lang="en-US" sz="1800" dirty="0">
              <a:solidFill>
                <a:schemeClr val="accent5">
                  <a:lumMod val="50000"/>
                </a:schemeClr>
              </a:solidFill>
              <a:latin typeface="+mj-lt"/>
              <a:cs typeface="Calibri" panose="020F0502020204030204" pitchFamily="34" charset="0"/>
            </a:endParaRPr>
          </a:p>
          <a:p>
            <a:pPr marL="342900" indent="-342900" algn="ctr">
              <a:buClr>
                <a:schemeClr val="accent5">
                  <a:lumMod val="50000"/>
                </a:schemeClr>
              </a:buClr>
              <a:buAutoNum type="arabicPeriod"/>
            </a:pPr>
            <a:r>
              <a:rPr lang="uz-Cyrl-UZ" sz="1800" dirty="0">
                <a:solidFill>
                  <a:schemeClr val="accent5">
                    <a:lumMod val="50000"/>
                  </a:schemeClr>
                </a:solidFill>
                <a:latin typeface="+mj-lt"/>
                <a:cs typeface="Calibri" panose="020F0502020204030204" pitchFamily="34" charset="0"/>
              </a:rPr>
              <a:t>“Агар ушбу қарорни ташкилотнинг бошқа ходими қабул қилса, менинг фикримга ўҳшаш фикрга келармиди?”</a:t>
            </a:r>
          </a:p>
        </p:txBody>
      </p:sp>
      <p:sp>
        <p:nvSpPr>
          <p:cNvPr id="8" name="Прямоугольник 7">
            <a:extLst>
              <a:ext uri="{FF2B5EF4-FFF2-40B4-BE49-F238E27FC236}">
                <a16:creationId xmlns:a16="http://schemas.microsoft.com/office/drawing/2014/main" id="{B18F1CDB-124D-4CCB-A12D-F13D4AE08F08}"/>
              </a:ext>
            </a:extLst>
          </p:cNvPr>
          <p:cNvSpPr/>
          <p:nvPr/>
        </p:nvSpPr>
        <p:spPr>
          <a:xfrm>
            <a:off x="2667000" y="3773442"/>
            <a:ext cx="4586262" cy="1077218"/>
          </a:xfrm>
          <a:prstGeom prst="rect">
            <a:avLst/>
          </a:prstGeom>
        </p:spPr>
        <p:txBody>
          <a:bodyPr wrap="square">
            <a:spAutoFit/>
          </a:bodyPr>
          <a:lstStyle/>
          <a:p>
            <a:pPr algn="ctr"/>
            <a:r>
              <a:rPr lang="uz-Cyrl-UZ" sz="1600" b="1" dirty="0">
                <a:solidFill>
                  <a:schemeClr val="accent2">
                    <a:lumMod val="75000"/>
                  </a:schemeClr>
                </a:solidFill>
                <a:latin typeface="+mj-lt"/>
                <a:cs typeface="Calibri" panose="020F0502020204030204" pitchFamily="34" charset="0"/>
              </a:rPr>
              <a:t>Агар ходим иккита саволлардан бирига “йўқ” деб жавоб берса:</a:t>
            </a:r>
          </a:p>
          <a:p>
            <a:pPr algn="ctr"/>
            <a:r>
              <a:rPr lang="uz-Cyrl-UZ" sz="1600" dirty="0">
                <a:solidFill>
                  <a:schemeClr val="accent5">
                    <a:lumMod val="50000"/>
                  </a:schemeClr>
                </a:solidFill>
                <a:latin typeface="+mj-lt"/>
                <a:cs typeface="Calibri" panose="020F0502020204030204" pitchFamily="34" charset="0"/>
              </a:rPr>
              <a:t>- манфаатлар тўқнашувининг келиб чиқиши хавфи мавжуд бўлади.</a:t>
            </a:r>
            <a:endParaRPr lang="ru-RU" sz="1600" dirty="0">
              <a:solidFill>
                <a:schemeClr val="accent5">
                  <a:lumMod val="50000"/>
                </a:schemeClr>
              </a:solidFill>
              <a:latin typeface="+mj-lt"/>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0"/>
          <p:cNvSpPr/>
          <p:nvPr/>
        </p:nvSpPr>
        <p:spPr>
          <a:xfrm>
            <a:off x="838186" y="560097"/>
            <a:ext cx="7717800" cy="1816501"/>
          </a:xfrm>
          <a:prstGeom prst="roundRect">
            <a:avLst>
              <a:gd name="adj" fmla="val 4235"/>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2" name="Google Shape;642;p50"/>
          <p:cNvSpPr/>
          <p:nvPr/>
        </p:nvSpPr>
        <p:spPr>
          <a:xfrm>
            <a:off x="967111" y="674397"/>
            <a:ext cx="7460100" cy="1533525"/>
          </a:xfrm>
          <a:prstGeom prst="roundRect">
            <a:avLst>
              <a:gd name="adj" fmla="val 4235"/>
            </a:avLst>
          </a:prstGeom>
          <a:solidFill>
            <a:schemeClr val="lt1"/>
          </a:solidFill>
          <a:ln w="28575" cap="flat" cmpd="sng">
            <a:solidFill>
              <a:srgbClr val="D9D9D9"/>
            </a:solidFill>
            <a:prstDash val="solid"/>
            <a:round/>
            <a:headEnd type="none" w="sm" len="sm"/>
            <a:tailEnd type="none" w="sm" len="sm"/>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algn="ct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Манфаатлар</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тўқнашуви</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юзасидан</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саволлар</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ва</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маслаҳатлар</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олиш</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учун</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Марказий</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банкнинг</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Комплаенс-назорат</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ва</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ички</a:t>
            </a:r>
            <a:r>
              <a:rPr lang="ru-RU" sz="1600" dirty="0">
                <a:solidFill>
                  <a:schemeClr val="accent2">
                    <a:lumMod val="50000"/>
                  </a:schemeClr>
                </a:solidFill>
                <a:latin typeface="+mj-lt"/>
                <a:ea typeface="Calibri" panose="020F0502020204030204" pitchFamily="34" charset="0"/>
                <a:cs typeface="Times New Roman" panose="02020603050405020304" pitchFamily="18" charset="0"/>
              </a:rPr>
              <a:t> аудит </a:t>
            </a:r>
            <a:r>
              <a:rPr lang="ru-RU" sz="1600" dirty="0" err="1">
                <a:solidFill>
                  <a:schemeClr val="accent2">
                    <a:lumMod val="50000"/>
                  </a:schemeClr>
                </a:solidFill>
                <a:latin typeface="+mj-lt"/>
                <a:ea typeface="Calibri" panose="020F0502020204030204" pitchFamily="34" charset="0"/>
                <a:cs typeface="Times New Roman" panose="02020603050405020304" pitchFamily="18" charset="0"/>
              </a:rPr>
              <a:t>департаменти</a:t>
            </a:r>
            <a:r>
              <a:rPr lang="uz-Cyrl-UZ" sz="1600" dirty="0">
                <a:solidFill>
                  <a:schemeClr val="accent2">
                    <a:lumMod val="50000"/>
                  </a:schemeClr>
                </a:solidFill>
                <a:latin typeface="+mj-lt"/>
                <a:ea typeface="Calibri" panose="020F0502020204030204" pitchFamily="34" charset="0"/>
                <a:cs typeface="Times New Roman" panose="02020603050405020304" pitchFamily="18" charset="0"/>
              </a:rPr>
              <a:t>га қуйидаги </a:t>
            </a:r>
            <a:r>
              <a:rPr lang="uz-Cyrl-UZ" sz="1600" b="1" dirty="0">
                <a:solidFill>
                  <a:schemeClr val="accent2">
                    <a:lumMod val="50000"/>
                  </a:schemeClr>
                </a:solidFill>
                <a:latin typeface="+mj-lt"/>
                <a:ea typeface="Calibri" panose="020F0502020204030204" pitchFamily="34" charset="0"/>
                <a:cs typeface="Times New Roman" panose="02020603050405020304" pitchFamily="18" charset="0"/>
              </a:rPr>
              <a:t>алоқа каналлари орқали мурожаат қилишингиз мумкин</a:t>
            </a:r>
            <a:endParaRPr lang="ru-RU" sz="1600" b="1" dirty="0">
              <a:solidFill>
                <a:schemeClr val="accent2">
                  <a:lumMod val="50000"/>
                </a:schemeClr>
              </a:solidFill>
              <a:latin typeface="+mj-lt"/>
              <a:ea typeface="Calibri" panose="020F0502020204030204" pitchFamily="34" charset="0"/>
              <a:cs typeface="Times New Roman" panose="02020603050405020304" pitchFamily="18" charset="0"/>
            </a:endParaRPr>
          </a:p>
          <a:p>
            <a:pPr lvl="0" indent="358775" algn="just" rtl="0">
              <a:spcBef>
                <a:spcPts val="0"/>
              </a:spcBef>
              <a:spcAft>
                <a:spcPts val="0"/>
              </a:spcAft>
              <a:buNone/>
            </a:pPr>
            <a:endParaRPr dirty="0">
              <a:latin typeface="+mj-lt"/>
            </a:endParaRPr>
          </a:p>
        </p:txBody>
      </p:sp>
      <p:sp>
        <p:nvSpPr>
          <p:cNvPr id="20" name="Google Shape;642;p50"/>
          <p:cNvSpPr/>
          <p:nvPr/>
        </p:nvSpPr>
        <p:spPr>
          <a:xfrm>
            <a:off x="967036" y="2742062"/>
            <a:ext cx="7460100" cy="1533525"/>
          </a:xfrm>
          <a:prstGeom prst="roundRect">
            <a:avLst>
              <a:gd name="adj" fmla="val 4235"/>
            </a:avLst>
          </a:prstGeom>
          <a:solidFill>
            <a:schemeClr val="lt1"/>
          </a:solidFill>
          <a:ln w="28575" cap="flat" cmpd="sng">
            <a:solidFill>
              <a:srgbClr val="D9D9D9"/>
            </a:solidFill>
            <a:prstDash val="solid"/>
            <a:round/>
            <a:headEnd type="none" w="sm" len="sm"/>
            <a:tailEnd type="none" w="sm" len="sm"/>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Заголовки)"/>
            </a:endParaRPr>
          </a:p>
        </p:txBody>
      </p:sp>
      <p:sp>
        <p:nvSpPr>
          <p:cNvPr id="29" name="Прямоугольник 28">
            <a:extLst>
              <a:ext uri="{FF2B5EF4-FFF2-40B4-BE49-F238E27FC236}">
                <a16:creationId xmlns:a16="http://schemas.microsoft.com/office/drawing/2014/main" id="{9930B78C-0217-4AEA-B104-03BF2205FACB}"/>
              </a:ext>
            </a:extLst>
          </p:cNvPr>
          <p:cNvSpPr/>
          <p:nvPr/>
        </p:nvSpPr>
        <p:spPr>
          <a:xfrm>
            <a:off x="1748361" y="2998074"/>
            <a:ext cx="2574364" cy="307777"/>
          </a:xfrm>
          <a:prstGeom prst="rect">
            <a:avLst/>
          </a:prstGeom>
        </p:spPr>
        <p:txBody>
          <a:bodyPr wrap="square">
            <a:spAutoFit/>
          </a:bodyPr>
          <a:lstStyle/>
          <a:p>
            <a:pPr algn="ctr" fontAlgn="ctr"/>
            <a:r>
              <a:rPr lang="en-US" dirty="0" err="1">
                <a:latin typeface="+mj-lt"/>
                <a:ea typeface="Ebrima" panose="02000000000000000000" pitchFamily="2" charset="0"/>
                <a:cs typeface="Ebrima" panose="02000000000000000000" pitchFamily="2" charset="0"/>
              </a:rPr>
              <a:t>kom</a:t>
            </a:r>
            <a:r>
              <a:rPr lang="ru-RU" dirty="0">
                <a:latin typeface="+mj-lt"/>
                <a:ea typeface="Ebrima" panose="02000000000000000000" pitchFamily="2" charset="0"/>
                <a:cs typeface="Ebrima" panose="02000000000000000000" pitchFamily="2" charset="0"/>
              </a:rPr>
              <a:t>р</a:t>
            </a:r>
            <a:r>
              <a:rPr lang="en-US" dirty="0">
                <a:latin typeface="+mj-lt"/>
                <a:ea typeface="Ebrima" panose="02000000000000000000" pitchFamily="2" charset="0"/>
                <a:cs typeface="Ebrima" panose="02000000000000000000" pitchFamily="2" charset="0"/>
              </a:rPr>
              <a:t>layens@davlatbelgisi.uz.</a:t>
            </a:r>
          </a:p>
        </p:txBody>
      </p:sp>
      <p:grpSp>
        <p:nvGrpSpPr>
          <p:cNvPr id="30" name="Google Shape;9689;p91">
            <a:extLst>
              <a:ext uri="{FF2B5EF4-FFF2-40B4-BE49-F238E27FC236}">
                <a16:creationId xmlns:a16="http://schemas.microsoft.com/office/drawing/2014/main" id="{1D7DEE5C-B3F4-44ED-A328-37F10CB6F40E}"/>
              </a:ext>
            </a:extLst>
          </p:cNvPr>
          <p:cNvGrpSpPr/>
          <p:nvPr/>
        </p:nvGrpSpPr>
        <p:grpSpPr>
          <a:xfrm>
            <a:off x="1266976" y="2938857"/>
            <a:ext cx="380848" cy="433290"/>
            <a:chOff x="6272100" y="832575"/>
            <a:chExt cx="424650" cy="483125"/>
          </a:xfrm>
        </p:grpSpPr>
        <p:sp>
          <p:nvSpPr>
            <p:cNvPr id="31" name="Google Shape;9690;p91">
              <a:extLst>
                <a:ext uri="{FF2B5EF4-FFF2-40B4-BE49-F238E27FC236}">
                  <a16:creationId xmlns:a16="http://schemas.microsoft.com/office/drawing/2014/main" id="{B30AC453-E9C6-4D8C-B15C-1565853A2B1C}"/>
                </a:ext>
              </a:extLst>
            </p:cNvPr>
            <p:cNvSpPr/>
            <p:nvPr/>
          </p:nvSpPr>
          <p:spPr>
            <a:xfrm>
              <a:off x="6272100" y="832575"/>
              <a:ext cx="424650" cy="483125"/>
            </a:xfrm>
            <a:custGeom>
              <a:avLst/>
              <a:gdLst/>
              <a:ahLst/>
              <a:cxnLst/>
              <a:rect l="l" t="t" r="r" b="b"/>
              <a:pathLst>
                <a:path w="16986" h="19325" extrusionOk="0">
                  <a:moveTo>
                    <a:pt x="2265" y="6537"/>
                  </a:moveTo>
                  <a:lnTo>
                    <a:pt x="2265" y="8334"/>
                  </a:lnTo>
                  <a:lnTo>
                    <a:pt x="1366" y="7437"/>
                  </a:lnTo>
                  <a:lnTo>
                    <a:pt x="2265" y="6537"/>
                  </a:lnTo>
                  <a:close/>
                  <a:moveTo>
                    <a:pt x="14721" y="6537"/>
                  </a:moveTo>
                  <a:lnTo>
                    <a:pt x="15617" y="7437"/>
                  </a:lnTo>
                  <a:lnTo>
                    <a:pt x="14721" y="8334"/>
                  </a:lnTo>
                  <a:lnTo>
                    <a:pt x="14721" y="6537"/>
                  </a:lnTo>
                  <a:close/>
                  <a:moveTo>
                    <a:pt x="13588" y="1132"/>
                  </a:moveTo>
                  <a:lnTo>
                    <a:pt x="13588" y="9466"/>
                  </a:lnTo>
                  <a:lnTo>
                    <a:pt x="10521" y="12531"/>
                  </a:lnTo>
                  <a:lnTo>
                    <a:pt x="6462" y="12531"/>
                  </a:lnTo>
                  <a:lnTo>
                    <a:pt x="3398" y="9466"/>
                  </a:lnTo>
                  <a:lnTo>
                    <a:pt x="3398" y="1132"/>
                  </a:lnTo>
                  <a:close/>
                  <a:moveTo>
                    <a:pt x="1133" y="8802"/>
                  </a:moveTo>
                  <a:lnTo>
                    <a:pt x="5427" y="13099"/>
                  </a:lnTo>
                  <a:lnTo>
                    <a:pt x="1133" y="17392"/>
                  </a:lnTo>
                  <a:lnTo>
                    <a:pt x="1133" y="8802"/>
                  </a:lnTo>
                  <a:close/>
                  <a:moveTo>
                    <a:pt x="15853" y="8802"/>
                  </a:moveTo>
                  <a:lnTo>
                    <a:pt x="15853" y="17392"/>
                  </a:lnTo>
                  <a:lnTo>
                    <a:pt x="11556" y="13099"/>
                  </a:lnTo>
                  <a:lnTo>
                    <a:pt x="15853" y="8802"/>
                  </a:lnTo>
                  <a:close/>
                  <a:moveTo>
                    <a:pt x="10521" y="13663"/>
                  </a:moveTo>
                  <a:lnTo>
                    <a:pt x="15050" y="18192"/>
                  </a:lnTo>
                  <a:lnTo>
                    <a:pt x="1933" y="18192"/>
                  </a:lnTo>
                  <a:lnTo>
                    <a:pt x="6462" y="13663"/>
                  </a:lnTo>
                  <a:close/>
                  <a:moveTo>
                    <a:pt x="2830" y="0"/>
                  </a:moveTo>
                  <a:cubicBezTo>
                    <a:pt x="2516" y="0"/>
                    <a:pt x="2265" y="254"/>
                    <a:pt x="2265" y="568"/>
                  </a:cubicBezTo>
                  <a:lnTo>
                    <a:pt x="2265" y="4937"/>
                  </a:lnTo>
                  <a:lnTo>
                    <a:pt x="164" y="7036"/>
                  </a:lnTo>
                  <a:lnTo>
                    <a:pt x="161" y="7042"/>
                  </a:lnTo>
                  <a:cubicBezTo>
                    <a:pt x="152" y="7051"/>
                    <a:pt x="143" y="7063"/>
                    <a:pt x="134" y="7072"/>
                  </a:cubicBezTo>
                  <a:lnTo>
                    <a:pt x="125" y="7084"/>
                  </a:lnTo>
                  <a:cubicBezTo>
                    <a:pt x="112" y="7096"/>
                    <a:pt x="103" y="7108"/>
                    <a:pt x="94" y="7120"/>
                  </a:cubicBezTo>
                  <a:cubicBezTo>
                    <a:pt x="91" y="7126"/>
                    <a:pt x="88" y="7129"/>
                    <a:pt x="85" y="7132"/>
                  </a:cubicBezTo>
                  <a:cubicBezTo>
                    <a:pt x="85" y="7138"/>
                    <a:pt x="73" y="7153"/>
                    <a:pt x="70" y="7162"/>
                  </a:cubicBezTo>
                  <a:cubicBezTo>
                    <a:pt x="64" y="7171"/>
                    <a:pt x="61" y="7174"/>
                    <a:pt x="58" y="7180"/>
                  </a:cubicBezTo>
                  <a:cubicBezTo>
                    <a:pt x="55" y="7186"/>
                    <a:pt x="52" y="7199"/>
                    <a:pt x="46" y="7208"/>
                  </a:cubicBezTo>
                  <a:cubicBezTo>
                    <a:pt x="43" y="7217"/>
                    <a:pt x="40" y="7220"/>
                    <a:pt x="40" y="7226"/>
                  </a:cubicBezTo>
                  <a:cubicBezTo>
                    <a:pt x="34" y="7241"/>
                    <a:pt x="28" y="7256"/>
                    <a:pt x="25" y="7271"/>
                  </a:cubicBezTo>
                  <a:cubicBezTo>
                    <a:pt x="25" y="7274"/>
                    <a:pt x="22" y="7280"/>
                    <a:pt x="19" y="7283"/>
                  </a:cubicBezTo>
                  <a:cubicBezTo>
                    <a:pt x="16" y="7295"/>
                    <a:pt x="13" y="7307"/>
                    <a:pt x="13" y="7319"/>
                  </a:cubicBezTo>
                  <a:cubicBezTo>
                    <a:pt x="13" y="7325"/>
                    <a:pt x="10" y="7331"/>
                    <a:pt x="10" y="7334"/>
                  </a:cubicBezTo>
                  <a:cubicBezTo>
                    <a:pt x="7" y="7340"/>
                    <a:pt x="4" y="7359"/>
                    <a:pt x="4" y="7371"/>
                  </a:cubicBezTo>
                  <a:lnTo>
                    <a:pt x="4" y="7386"/>
                  </a:lnTo>
                  <a:cubicBezTo>
                    <a:pt x="4" y="7401"/>
                    <a:pt x="1" y="7416"/>
                    <a:pt x="1" y="7434"/>
                  </a:cubicBezTo>
                  <a:lnTo>
                    <a:pt x="1" y="17625"/>
                  </a:lnTo>
                  <a:cubicBezTo>
                    <a:pt x="1" y="18063"/>
                    <a:pt x="170" y="18482"/>
                    <a:pt x="475" y="18799"/>
                  </a:cubicBezTo>
                  <a:cubicBezTo>
                    <a:pt x="481" y="18808"/>
                    <a:pt x="490" y="18817"/>
                    <a:pt x="499" y="18826"/>
                  </a:cubicBezTo>
                  <a:cubicBezTo>
                    <a:pt x="508" y="18833"/>
                    <a:pt x="517" y="18842"/>
                    <a:pt x="526" y="18851"/>
                  </a:cubicBezTo>
                  <a:cubicBezTo>
                    <a:pt x="840" y="19156"/>
                    <a:pt x="1260" y="19325"/>
                    <a:pt x="1698" y="19325"/>
                  </a:cubicBezTo>
                  <a:lnTo>
                    <a:pt x="15285" y="19325"/>
                  </a:lnTo>
                  <a:cubicBezTo>
                    <a:pt x="15723" y="19325"/>
                    <a:pt x="16143" y="19156"/>
                    <a:pt x="16460" y="18854"/>
                  </a:cubicBezTo>
                  <a:cubicBezTo>
                    <a:pt x="16469" y="18845"/>
                    <a:pt x="16478" y="18836"/>
                    <a:pt x="16487" y="18826"/>
                  </a:cubicBezTo>
                  <a:cubicBezTo>
                    <a:pt x="16496" y="18817"/>
                    <a:pt x="16502" y="18808"/>
                    <a:pt x="16511" y="18799"/>
                  </a:cubicBezTo>
                  <a:cubicBezTo>
                    <a:pt x="16816" y="18485"/>
                    <a:pt x="16985" y="18063"/>
                    <a:pt x="16985" y="17628"/>
                  </a:cubicBezTo>
                  <a:lnTo>
                    <a:pt x="16985" y="7437"/>
                  </a:lnTo>
                  <a:cubicBezTo>
                    <a:pt x="16985" y="7419"/>
                    <a:pt x="16985" y="7404"/>
                    <a:pt x="16982" y="7389"/>
                  </a:cubicBezTo>
                  <a:lnTo>
                    <a:pt x="16982" y="7371"/>
                  </a:lnTo>
                  <a:cubicBezTo>
                    <a:pt x="16982" y="7362"/>
                    <a:pt x="16979" y="7350"/>
                    <a:pt x="16976" y="7337"/>
                  </a:cubicBezTo>
                  <a:cubicBezTo>
                    <a:pt x="16973" y="7328"/>
                    <a:pt x="16973" y="7325"/>
                    <a:pt x="16973" y="7319"/>
                  </a:cubicBezTo>
                  <a:cubicBezTo>
                    <a:pt x="16973" y="7316"/>
                    <a:pt x="16967" y="7298"/>
                    <a:pt x="16964" y="7286"/>
                  </a:cubicBezTo>
                  <a:cubicBezTo>
                    <a:pt x="16964" y="7283"/>
                    <a:pt x="16964" y="7277"/>
                    <a:pt x="16961" y="7271"/>
                  </a:cubicBezTo>
                  <a:cubicBezTo>
                    <a:pt x="16958" y="7256"/>
                    <a:pt x="16952" y="7244"/>
                    <a:pt x="16946" y="7229"/>
                  </a:cubicBezTo>
                  <a:cubicBezTo>
                    <a:pt x="16943" y="7223"/>
                    <a:pt x="16940" y="7217"/>
                    <a:pt x="16940" y="7211"/>
                  </a:cubicBezTo>
                  <a:cubicBezTo>
                    <a:pt x="16937" y="7205"/>
                    <a:pt x="16931" y="7193"/>
                    <a:pt x="16925" y="7183"/>
                  </a:cubicBezTo>
                  <a:cubicBezTo>
                    <a:pt x="16922" y="7174"/>
                    <a:pt x="16919" y="7171"/>
                    <a:pt x="16916" y="7165"/>
                  </a:cubicBezTo>
                  <a:cubicBezTo>
                    <a:pt x="16913" y="7159"/>
                    <a:pt x="16904" y="7144"/>
                    <a:pt x="16898" y="7135"/>
                  </a:cubicBezTo>
                  <a:lnTo>
                    <a:pt x="16892" y="7123"/>
                  </a:lnTo>
                  <a:cubicBezTo>
                    <a:pt x="16882" y="7108"/>
                    <a:pt x="16873" y="7096"/>
                    <a:pt x="16861" y="7084"/>
                  </a:cubicBezTo>
                  <a:lnTo>
                    <a:pt x="16852" y="7075"/>
                  </a:lnTo>
                  <a:cubicBezTo>
                    <a:pt x="16843" y="7063"/>
                    <a:pt x="16834" y="7054"/>
                    <a:pt x="16825" y="7045"/>
                  </a:cubicBezTo>
                  <a:lnTo>
                    <a:pt x="16819" y="7039"/>
                  </a:lnTo>
                  <a:lnTo>
                    <a:pt x="14721" y="4937"/>
                  </a:lnTo>
                  <a:lnTo>
                    <a:pt x="14721" y="568"/>
                  </a:lnTo>
                  <a:cubicBezTo>
                    <a:pt x="14721" y="254"/>
                    <a:pt x="14467" y="0"/>
                    <a:pt x="14153" y="0"/>
                  </a:cubicBezTo>
                  <a:close/>
                </a:path>
              </a:pathLst>
            </a:cu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1000">
                <a:solidFill>
                  <a:srgbClr val="435D74"/>
                </a:solidFill>
                <a:latin typeface="DM Sans Light" pitchFamily="2" charset="0"/>
              </a:endParaRPr>
            </a:p>
          </p:txBody>
        </p:sp>
        <p:sp>
          <p:nvSpPr>
            <p:cNvPr id="32" name="Google Shape;9691;p91">
              <a:extLst>
                <a:ext uri="{FF2B5EF4-FFF2-40B4-BE49-F238E27FC236}">
                  <a16:creationId xmlns:a16="http://schemas.microsoft.com/office/drawing/2014/main" id="{4C5FFE2A-9650-46E3-AB93-BB872BDBE08E}"/>
                </a:ext>
              </a:extLst>
            </p:cNvPr>
            <p:cNvSpPr/>
            <p:nvPr/>
          </p:nvSpPr>
          <p:spPr>
            <a:xfrm>
              <a:off x="6384200" y="889150"/>
              <a:ext cx="199300" cy="198200"/>
            </a:xfrm>
            <a:custGeom>
              <a:avLst/>
              <a:gdLst/>
              <a:ahLst/>
              <a:cxnLst/>
              <a:rect l="l" t="t" r="r" b="b"/>
              <a:pathLst>
                <a:path w="7972" h="7928" extrusionOk="0">
                  <a:moveTo>
                    <a:pt x="4005" y="3398"/>
                  </a:moveTo>
                  <a:cubicBezTo>
                    <a:pt x="4274" y="3398"/>
                    <a:pt x="4534" y="3588"/>
                    <a:pt x="4569" y="3900"/>
                  </a:cubicBezTo>
                  <a:cubicBezTo>
                    <a:pt x="4560" y="3951"/>
                    <a:pt x="4560" y="4003"/>
                    <a:pt x="4566" y="4057"/>
                  </a:cubicBezTo>
                  <a:cubicBezTo>
                    <a:pt x="4521" y="4329"/>
                    <a:pt x="4285" y="4531"/>
                    <a:pt x="4007" y="4531"/>
                  </a:cubicBezTo>
                  <a:cubicBezTo>
                    <a:pt x="3518" y="4531"/>
                    <a:pt x="3259" y="3954"/>
                    <a:pt x="3585" y="3589"/>
                  </a:cubicBezTo>
                  <a:cubicBezTo>
                    <a:pt x="3702" y="3458"/>
                    <a:pt x="3855" y="3398"/>
                    <a:pt x="4005" y="3398"/>
                  </a:cubicBezTo>
                  <a:close/>
                  <a:moveTo>
                    <a:pt x="4005" y="1"/>
                  </a:moveTo>
                  <a:cubicBezTo>
                    <a:pt x="3351" y="1"/>
                    <a:pt x="2696" y="163"/>
                    <a:pt x="2102" y="488"/>
                  </a:cubicBezTo>
                  <a:cubicBezTo>
                    <a:pt x="876" y="1161"/>
                    <a:pt x="94" y="2432"/>
                    <a:pt x="46" y="3830"/>
                  </a:cubicBezTo>
                  <a:cubicBezTo>
                    <a:pt x="1" y="5231"/>
                    <a:pt x="695" y="6551"/>
                    <a:pt x="1876" y="7303"/>
                  </a:cubicBezTo>
                  <a:cubicBezTo>
                    <a:pt x="2510" y="7713"/>
                    <a:pt x="3247" y="7928"/>
                    <a:pt x="4001" y="7928"/>
                  </a:cubicBezTo>
                  <a:cubicBezTo>
                    <a:pt x="4629" y="7925"/>
                    <a:pt x="5248" y="7783"/>
                    <a:pt x="5816" y="7517"/>
                  </a:cubicBezTo>
                  <a:cubicBezTo>
                    <a:pt x="6106" y="7390"/>
                    <a:pt x="6233" y="7049"/>
                    <a:pt x="6100" y="6762"/>
                  </a:cubicBezTo>
                  <a:cubicBezTo>
                    <a:pt x="6006" y="6555"/>
                    <a:pt x="5802" y="6435"/>
                    <a:pt x="5589" y="6435"/>
                  </a:cubicBezTo>
                  <a:cubicBezTo>
                    <a:pt x="5506" y="6435"/>
                    <a:pt x="5422" y="6453"/>
                    <a:pt x="5342" y="6491"/>
                  </a:cubicBezTo>
                  <a:cubicBezTo>
                    <a:pt x="4902" y="6692"/>
                    <a:pt x="4449" y="6792"/>
                    <a:pt x="4007" y="6792"/>
                  </a:cubicBezTo>
                  <a:cubicBezTo>
                    <a:pt x="3468" y="6792"/>
                    <a:pt x="2947" y="6644"/>
                    <a:pt x="2486" y="6349"/>
                  </a:cubicBezTo>
                  <a:cubicBezTo>
                    <a:pt x="1643" y="5811"/>
                    <a:pt x="1145" y="4869"/>
                    <a:pt x="1178" y="3870"/>
                  </a:cubicBezTo>
                  <a:cubicBezTo>
                    <a:pt x="1211" y="2870"/>
                    <a:pt x="1770" y="1961"/>
                    <a:pt x="2649" y="1481"/>
                  </a:cubicBezTo>
                  <a:cubicBezTo>
                    <a:pt x="3073" y="1247"/>
                    <a:pt x="3541" y="1131"/>
                    <a:pt x="4009" y="1131"/>
                  </a:cubicBezTo>
                  <a:cubicBezTo>
                    <a:pt x="4508" y="1131"/>
                    <a:pt x="5007" y="1263"/>
                    <a:pt x="5451" y="1527"/>
                  </a:cubicBezTo>
                  <a:cubicBezTo>
                    <a:pt x="6311" y="2037"/>
                    <a:pt x="6840" y="2964"/>
                    <a:pt x="6840" y="3966"/>
                  </a:cubicBezTo>
                  <a:cubicBezTo>
                    <a:pt x="6846" y="4277"/>
                    <a:pt x="6598" y="4537"/>
                    <a:pt x="6284" y="4543"/>
                  </a:cubicBezTo>
                  <a:cubicBezTo>
                    <a:pt x="6280" y="4543"/>
                    <a:pt x="6277" y="4543"/>
                    <a:pt x="6273" y="4543"/>
                  </a:cubicBezTo>
                  <a:cubicBezTo>
                    <a:pt x="5967" y="4543"/>
                    <a:pt x="5713" y="4298"/>
                    <a:pt x="5707" y="3990"/>
                  </a:cubicBezTo>
                  <a:lnTo>
                    <a:pt x="5707" y="3972"/>
                  </a:lnTo>
                  <a:lnTo>
                    <a:pt x="5707" y="3966"/>
                  </a:lnTo>
                  <a:cubicBezTo>
                    <a:pt x="5707" y="3163"/>
                    <a:pt x="5146" y="2469"/>
                    <a:pt x="4361" y="2300"/>
                  </a:cubicBezTo>
                  <a:cubicBezTo>
                    <a:pt x="4241" y="2274"/>
                    <a:pt x="4121" y="2261"/>
                    <a:pt x="4003" y="2261"/>
                  </a:cubicBezTo>
                  <a:cubicBezTo>
                    <a:pt x="3345" y="2261"/>
                    <a:pt x="2731" y="2647"/>
                    <a:pt x="2452" y="3269"/>
                  </a:cubicBezTo>
                  <a:cubicBezTo>
                    <a:pt x="2126" y="4000"/>
                    <a:pt x="2353" y="4863"/>
                    <a:pt x="3002" y="5337"/>
                  </a:cubicBezTo>
                  <a:cubicBezTo>
                    <a:pt x="3302" y="5555"/>
                    <a:pt x="3654" y="5663"/>
                    <a:pt x="4005" y="5663"/>
                  </a:cubicBezTo>
                  <a:cubicBezTo>
                    <a:pt x="4413" y="5663"/>
                    <a:pt x="4818" y="5517"/>
                    <a:pt x="5140" y="5228"/>
                  </a:cubicBezTo>
                  <a:cubicBezTo>
                    <a:pt x="5457" y="5513"/>
                    <a:pt x="5863" y="5662"/>
                    <a:pt x="6274" y="5662"/>
                  </a:cubicBezTo>
                  <a:cubicBezTo>
                    <a:pt x="6507" y="5662"/>
                    <a:pt x="6742" y="5614"/>
                    <a:pt x="6963" y="5515"/>
                  </a:cubicBezTo>
                  <a:cubicBezTo>
                    <a:pt x="7576" y="5241"/>
                    <a:pt x="7969" y="4634"/>
                    <a:pt x="7972" y="3966"/>
                  </a:cubicBezTo>
                  <a:cubicBezTo>
                    <a:pt x="7972" y="2565"/>
                    <a:pt x="7232" y="1267"/>
                    <a:pt x="6027" y="554"/>
                  </a:cubicBezTo>
                  <a:cubicBezTo>
                    <a:pt x="5405" y="186"/>
                    <a:pt x="4705" y="1"/>
                    <a:pt x="4005" y="1"/>
                  </a:cubicBezTo>
                  <a:close/>
                </a:path>
              </a:pathLst>
            </a:cu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1000">
                <a:solidFill>
                  <a:srgbClr val="435D74"/>
                </a:solidFill>
                <a:latin typeface="DM Sans Light" pitchFamily="2" charset="0"/>
              </a:endParaRPr>
            </a:p>
          </p:txBody>
        </p:sp>
      </p:grpSp>
      <p:sp>
        <p:nvSpPr>
          <p:cNvPr id="33" name="Google Shape;9711;p91">
            <a:extLst>
              <a:ext uri="{FF2B5EF4-FFF2-40B4-BE49-F238E27FC236}">
                <a16:creationId xmlns:a16="http://schemas.microsoft.com/office/drawing/2014/main" id="{D92C6FEB-2116-4927-BB09-DE45ABCDC250}"/>
              </a:ext>
            </a:extLst>
          </p:cNvPr>
          <p:cNvSpPr/>
          <p:nvPr/>
        </p:nvSpPr>
        <p:spPr>
          <a:xfrm>
            <a:off x="1246384" y="3588067"/>
            <a:ext cx="421000" cy="433291"/>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1050">
              <a:solidFill>
                <a:srgbClr val="435D74"/>
              </a:solidFill>
              <a:latin typeface="DM Sans Light" pitchFamily="2" charset="0"/>
            </a:endParaRPr>
          </a:p>
        </p:txBody>
      </p:sp>
      <p:sp>
        <p:nvSpPr>
          <p:cNvPr id="34" name="Прямоугольник 33">
            <a:extLst>
              <a:ext uri="{FF2B5EF4-FFF2-40B4-BE49-F238E27FC236}">
                <a16:creationId xmlns:a16="http://schemas.microsoft.com/office/drawing/2014/main" id="{2C8DE1AB-37F7-4352-9AE3-21CB7BD1819F}"/>
              </a:ext>
            </a:extLst>
          </p:cNvPr>
          <p:cNvSpPr/>
          <p:nvPr/>
        </p:nvSpPr>
        <p:spPr>
          <a:xfrm>
            <a:off x="2442218" y="3621718"/>
            <a:ext cx="1409360" cy="307777"/>
          </a:xfrm>
          <a:prstGeom prst="rect">
            <a:avLst/>
          </a:prstGeom>
        </p:spPr>
        <p:txBody>
          <a:bodyPr wrap="none">
            <a:spAutoFit/>
          </a:bodyPr>
          <a:lstStyle/>
          <a:p>
            <a:pPr algn="ctr" fontAlgn="ctr"/>
            <a:r>
              <a:rPr lang="fr-FR" dirty="0">
                <a:latin typeface="+mj-lt"/>
                <a:ea typeface="Ebrima" panose="02000000000000000000" pitchFamily="2" charset="0"/>
                <a:cs typeface="Ebrima" panose="02000000000000000000" pitchFamily="2" charset="0"/>
              </a:rPr>
              <a:t>davlatbelgisi.uz</a:t>
            </a:r>
          </a:p>
        </p:txBody>
      </p:sp>
      <p:sp>
        <p:nvSpPr>
          <p:cNvPr id="35" name="Google Shape;9708;p91">
            <a:extLst>
              <a:ext uri="{FF2B5EF4-FFF2-40B4-BE49-F238E27FC236}">
                <a16:creationId xmlns:a16="http://schemas.microsoft.com/office/drawing/2014/main" id="{2805346E-03D8-44E9-AE46-2C4816CC2DC1}"/>
              </a:ext>
            </a:extLst>
          </p:cNvPr>
          <p:cNvSpPr/>
          <p:nvPr/>
        </p:nvSpPr>
        <p:spPr>
          <a:xfrm>
            <a:off x="4821276" y="2998074"/>
            <a:ext cx="432408" cy="370788"/>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1050" dirty="0">
              <a:solidFill>
                <a:srgbClr val="435D74"/>
              </a:solidFill>
              <a:latin typeface="DM Sans Light" pitchFamily="2" charset="0"/>
            </a:endParaRPr>
          </a:p>
        </p:txBody>
      </p:sp>
      <p:sp>
        <p:nvSpPr>
          <p:cNvPr id="36" name="Прямоугольник 35">
            <a:extLst>
              <a:ext uri="{FF2B5EF4-FFF2-40B4-BE49-F238E27FC236}">
                <a16:creationId xmlns:a16="http://schemas.microsoft.com/office/drawing/2014/main" id="{C577FCF6-FF41-4A4B-AE00-06B31F040413}"/>
              </a:ext>
            </a:extLst>
          </p:cNvPr>
          <p:cNvSpPr/>
          <p:nvPr/>
        </p:nvSpPr>
        <p:spPr>
          <a:xfrm>
            <a:off x="5783689" y="2998074"/>
            <a:ext cx="1667443" cy="307777"/>
          </a:xfrm>
          <a:prstGeom prst="rect">
            <a:avLst/>
          </a:prstGeom>
        </p:spPr>
        <p:txBody>
          <a:bodyPr wrap="none">
            <a:spAutoFit/>
          </a:bodyPr>
          <a:lstStyle/>
          <a:p>
            <a:pPr algn="ctr" fontAlgn="ctr"/>
            <a:r>
              <a:rPr lang="fr-FR" dirty="0">
                <a:latin typeface="+mj-lt"/>
                <a:ea typeface="Ebrima" panose="02000000000000000000" pitchFamily="2" charset="0"/>
                <a:cs typeface="Ebrima" panose="02000000000000000000" pitchFamily="2" charset="0"/>
              </a:rPr>
              <a:t>t.me/</a:t>
            </a:r>
            <a:r>
              <a:rPr lang="fr-FR" dirty="0" err="1">
                <a:latin typeface="+mj-lt"/>
                <a:ea typeface="Ebrima" panose="02000000000000000000" pitchFamily="2" charset="0"/>
                <a:cs typeface="Ebrima" panose="02000000000000000000" pitchFamily="2" charset="0"/>
              </a:rPr>
              <a:t>davlat_belgisi</a:t>
            </a:r>
            <a:endParaRPr lang="fr-FR" dirty="0">
              <a:latin typeface="+mj-lt"/>
              <a:ea typeface="Ebrima" panose="02000000000000000000" pitchFamily="2" charset="0"/>
              <a:cs typeface="Ebrima" panose="02000000000000000000" pitchFamily="2" charset="0"/>
            </a:endParaRPr>
          </a:p>
        </p:txBody>
      </p:sp>
      <p:sp>
        <p:nvSpPr>
          <p:cNvPr id="37" name="Google Shape;9698;p91">
            <a:extLst>
              <a:ext uri="{FF2B5EF4-FFF2-40B4-BE49-F238E27FC236}">
                <a16:creationId xmlns:a16="http://schemas.microsoft.com/office/drawing/2014/main" id="{80644DB3-575B-4AA5-99A3-9621A81AC657}"/>
              </a:ext>
            </a:extLst>
          </p:cNvPr>
          <p:cNvSpPr/>
          <p:nvPr/>
        </p:nvSpPr>
        <p:spPr>
          <a:xfrm>
            <a:off x="4895558" y="3555601"/>
            <a:ext cx="421000" cy="433246"/>
          </a:xfrm>
          <a:custGeom>
            <a:avLst/>
            <a:gdLst/>
            <a:ahLst/>
            <a:cxnLst/>
            <a:rect l="l" t="t" r="r" b="b"/>
            <a:pathLst>
              <a:path w="20089" h="19323" extrusionOk="0">
                <a:moveTo>
                  <a:pt x="4477" y="1134"/>
                </a:moveTo>
                <a:cubicBezTo>
                  <a:pt x="4624" y="1134"/>
                  <a:pt x="4765" y="1194"/>
                  <a:pt x="4868" y="1300"/>
                </a:cubicBezTo>
                <a:lnTo>
                  <a:pt x="7268" y="3694"/>
                </a:lnTo>
                <a:cubicBezTo>
                  <a:pt x="7489" y="3915"/>
                  <a:pt x="7489" y="4271"/>
                  <a:pt x="7268" y="4494"/>
                </a:cubicBezTo>
                <a:lnTo>
                  <a:pt x="6870" y="4893"/>
                </a:lnTo>
                <a:lnTo>
                  <a:pt x="3669" y="1692"/>
                </a:lnTo>
                <a:lnTo>
                  <a:pt x="4068" y="1300"/>
                </a:lnTo>
                <a:cubicBezTo>
                  <a:pt x="4173" y="1191"/>
                  <a:pt x="4315" y="1134"/>
                  <a:pt x="4466" y="1134"/>
                </a:cubicBezTo>
                <a:cubicBezTo>
                  <a:pt x="4470" y="1134"/>
                  <a:pt x="4473" y="1134"/>
                  <a:pt x="4477" y="1134"/>
                </a:cubicBezTo>
                <a:close/>
                <a:moveTo>
                  <a:pt x="15822" y="12484"/>
                </a:moveTo>
                <a:cubicBezTo>
                  <a:pt x="15973" y="12484"/>
                  <a:pt x="16118" y="12544"/>
                  <a:pt x="16224" y="12650"/>
                </a:cubicBezTo>
                <a:lnTo>
                  <a:pt x="18624" y="15053"/>
                </a:lnTo>
                <a:cubicBezTo>
                  <a:pt x="18845" y="15274"/>
                  <a:pt x="18845" y="15633"/>
                  <a:pt x="18624" y="15854"/>
                </a:cubicBezTo>
                <a:lnTo>
                  <a:pt x="18226" y="16255"/>
                </a:lnTo>
                <a:lnTo>
                  <a:pt x="15022" y="13051"/>
                </a:lnTo>
                <a:lnTo>
                  <a:pt x="15421" y="12650"/>
                </a:lnTo>
                <a:cubicBezTo>
                  <a:pt x="15526" y="12544"/>
                  <a:pt x="15671" y="12484"/>
                  <a:pt x="15822" y="12484"/>
                </a:cubicBezTo>
                <a:close/>
                <a:moveTo>
                  <a:pt x="2881" y="2508"/>
                </a:moveTo>
                <a:lnTo>
                  <a:pt x="6073" y="5699"/>
                </a:lnTo>
                <a:cubicBezTo>
                  <a:pt x="5227" y="6656"/>
                  <a:pt x="5275" y="8103"/>
                  <a:pt x="6175" y="9005"/>
                </a:cubicBezTo>
                <a:lnTo>
                  <a:pt x="10910" y="13743"/>
                </a:lnTo>
                <a:cubicBezTo>
                  <a:pt x="11379" y="14214"/>
                  <a:pt x="11998" y="14451"/>
                  <a:pt x="12618" y="14451"/>
                </a:cubicBezTo>
                <a:cubicBezTo>
                  <a:pt x="13188" y="14451"/>
                  <a:pt x="13758" y="14252"/>
                  <a:pt x="14216" y="13849"/>
                </a:cubicBezTo>
                <a:lnTo>
                  <a:pt x="17408" y="17040"/>
                </a:lnTo>
                <a:cubicBezTo>
                  <a:pt x="16480" y="17810"/>
                  <a:pt x="15350" y="18190"/>
                  <a:pt x="14222" y="18190"/>
                </a:cubicBezTo>
                <a:cubicBezTo>
                  <a:pt x="12939" y="18190"/>
                  <a:pt x="11660" y="17697"/>
                  <a:pt x="10689" y="16726"/>
                </a:cubicBezTo>
                <a:lnTo>
                  <a:pt x="10692" y="16726"/>
                </a:lnTo>
                <a:lnTo>
                  <a:pt x="3192" y="9226"/>
                </a:lnTo>
                <a:cubicBezTo>
                  <a:pt x="1371" y="7402"/>
                  <a:pt x="1235" y="4491"/>
                  <a:pt x="2881" y="2508"/>
                </a:cubicBezTo>
                <a:close/>
                <a:moveTo>
                  <a:pt x="4468" y="1"/>
                </a:moveTo>
                <a:cubicBezTo>
                  <a:pt x="4034" y="1"/>
                  <a:pt x="3600" y="166"/>
                  <a:pt x="3267" y="497"/>
                </a:cubicBezTo>
                <a:lnTo>
                  <a:pt x="2473" y="1285"/>
                </a:lnTo>
                <a:lnTo>
                  <a:pt x="2464" y="1294"/>
                </a:lnTo>
                <a:lnTo>
                  <a:pt x="2458" y="1300"/>
                </a:lnTo>
                <a:lnTo>
                  <a:pt x="2392" y="1366"/>
                </a:lnTo>
                <a:cubicBezTo>
                  <a:pt x="0" y="3758"/>
                  <a:pt x="0" y="7635"/>
                  <a:pt x="2392" y="10026"/>
                </a:cubicBezTo>
                <a:lnTo>
                  <a:pt x="9889" y="17529"/>
                </a:lnTo>
                <a:cubicBezTo>
                  <a:pt x="11086" y="18725"/>
                  <a:pt x="12654" y="19323"/>
                  <a:pt x="14222" y="19323"/>
                </a:cubicBezTo>
                <a:cubicBezTo>
                  <a:pt x="15789" y="19323"/>
                  <a:pt x="17356" y="18725"/>
                  <a:pt x="18552" y="17529"/>
                </a:cubicBezTo>
                <a:lnTo>
                  <a:pt x="18624" y="17457"/>
                </a:lnTo>
                <a:lnTo>
                  <a:pt x="19425" y="16657"/>
                </a:lnTo>
                <a:cubicBezTo>
                  <a:pt x="20089" y="15992"/>
                  <a:pt x="20089" y="14917"/>
                  <a:pt x="19425" y="14253"/>
                </a:cubicBezTo>
                <a:lnTo>
                  <a:pt x="17024" y="11850"/>
                </a:lnTo>
                <a:cubicBezTo>
                  <a:pt x="16692" y="11518"/>
                  <a:pt x="16257" y="11352"/>
                  <a:pt x="15822" y="11352"/>
                </a:cubicBezTo>
                <a:cubicBezTo>
                  <a:pt x="15388" y="11352"/>
                  <a:pt x="14953" y="11518"/>
                  <a:pt x="14621" y="11850"/>
                </a:cubicBezTo>
                <a:lnTo>
                  <a:pt x="13820" y="12650"/>
                </a:lnTo>
                <a:lnTo>
                  <a:pt x="13531" y="12943"/>
                </a:lnTo>
                <a:cubicBezTo>
                  <a:pt x="13278" y="13193"/>
                  <a:pt x="12949" y="13319"/>
                  <a:pt x="12620" y="13319"/>
                </a:cubicBezTo>
                <a:cubicBezTo>
                  <a:pt x="12291" y="13319"/>
                  <a:pt x="11962" y="13193"/>
                  <a:pt x="11710" y="12943"/>
                </a:cubicBezTo>
                <a:lnTo>
                  <a:pt x="6978" y="8205"/>
                </a:lnTo>
                <a:cubicBezTo>
                  <a:pt x="6474" y="7704"/>
                  <a:pt x="6474" y="6889"/>
                  <a:pt x="6978" y="6385"/>
                </a:cubicBezTo>
                <a:lnTo>
                  <a:pt x="7268" y="6095"/>
                </a:lnTo>
                <a:lnTo>
                  <a:pt x="8068" y="5294"/>
                </a:lnTo>
                <a:cubicBezTo>
                  <a:pt x="8733" y="4630"/>
                  <a:pt x="8733" y="3555"/>
                  <a:pt x="8068" y="2891"/>
                </a:cubicBezTo>
                <a:lnTo>
                  <a:pt x="5668" y="497"/>
                </a:lnTo>
                <a:cubicBezTo>
                  <a:pt x="5336" y="166"/>
                  <a:pt x="4902" y="1"/>
                  <a:pt x="4468" y="1"/>
                </a:cubicBezTo>
                <a:close/>
              </a:path>
            </a:pathLst>
          </a:cu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1050">
              <a:solidFill>
                <a:srgbClr val="435D74"/>
              </a:solidFill>
              <a:latin typeface="DM Sans Light" pitchFamily="2" charset="0"/>
            </a:endParaRPr>
          </a:p>
        </p:txBody>
      </p:sp>
      <p:sp>
        <p:nvSpPr>
          <p:cNvPr id="38" name="Прямоугольник 37">
            <a:extLst>
              <a:ext uri="{FF2B5EF4-FFF2-40B4-BE49-F238E27FC236}">
                <a16:creationId xmlns:a16="http://schemas.microsoft.com/office/drawing/2014/main" id="{66DB2F4D-5769-46EF-89C4-BC1DAF8175EA}"/>
              </a:ext>
            </a:extLst>
          </p:cNvPr>
          <p:cNvSpPr/>
          <p:nvPr/>
        </p:nvSpPr>
        <p:spPr>
          <a:xfrm>
            <a:off x="5464702" y="3621718"/>
            <a:ext cx="2550585" cy="307777"/>
          </a:xfrm>
          <a:prstGeom prst="rect">
            <a:avLst/>
          </a:prstGeom>
        </p:spPr>
        <p:txBody>
          <a:bodyPr wrap="square">
            <a:spAutoFit/>
          </a:bodyPr>
          <a:lstStyle/>
          <a:p>
            <a:pPr algn="ctr" fontAlgn="ctr"/>
            <a:r>
              <a:rPr lang="fr-FR" dirty="0">
                <a:latin typeface="+mj-lt"/>
                <a:ea typeface="Ebrima" panose="02000000000000000000" pitchFamily="2" charset="0"/>
                <a:cs typeface="Ebrima" panose="02000000000000000000" pitchFamily="2" charset="0"/>
              </a:rPr>
              <a:t>(93) 084-50-54, 55-515-51-45</a:t>
            </a:r>
          </a:p>
        </p:txBody>
      </p:sp>
    </p:spTree>
    <p:extLst>
      <p:ext uri="{BB962C8B-B14F-4D97-AF65-F5344CB8AC3E}">
        <p14:creationId xmlns:p14="http://schemas.microsoft.com/office/powerpoint/2010/main" val="364554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28" name="Google Shape;701;p52">
            <a:extLst>
              <a:ext uri="{FF2B5EF4-FFF2-40B4-BE49-F238E27FC236}">
                <a16:creationId xmlns:a16="http://schemas.microsoft.com/office/drawing/2014/main" id="{E536A00A-B470-43C5-8502-7355A25C386F}"/>
              </a:ext>
            </a:extLst>
          </p:cNvPr>
          <p:cNvSpPr/>
          <p:nvPr/>
        </p:nvSpPr>
        <p:spPr>
          <a:xfrm>
            <a:off x="-1220301" y="1358016"/>
            <a:ext cx="10224602" cy="3971137"/>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702;p52">
            <a:extLst>
              <a:ext uri="{FF2B5EF4-FFF2-40B4-BE49-F238E27FC236}">
                <a16:creationId xmlns:a16="http://schemas.microsoft.com/office/drawing/2014/main" id="{22D6BFD7-B2C3-40C8-A4FA-F817DC14DE13}"/>
              </a:ext>
            </a:extLst>
          </p:cNvPr>
          <p:cNvSpPr/>
          <p:nvPr/>
        </p:nvSpPr>
        <p:spPr>
          <a:xfrm>
            <a:off x="-1049108" y="1522308"/>
            <a:ext cx="9799353" cy="3606033"/>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7" name="Google Shape;427;p38"/>
          <p:cNvSpPr/>
          <p:nvPr/>
        </p:nvSpPr>
        <p:spPr>
          <a:xfrm rot="10800000">
            <a:off x="4841276" y="2264605"/>
            <a:ext cx="3640518" cy="2208961"/>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j-lt"/>
              </a:rPr>
              <a:t> </a:t>
            </a:r>
            <a:endParaRPr>
              <a:latin typeface="+mj-lt"/>
            </a:endParaRPr>
          </a:p>
        </p:txBody>
      </p:sp>
      <p:sp>
        <p:nvSpPr>
          <p:cNvPr id="428" name="Google Shape;428;p38"/>
          <p:cNvSpPr/>
          <p:nvPr/>
        </p:nvSpPr>
        <p:spPr>
          <a:xfrm rot="10800000">
            <a:off x="4921826" y="2349244"/>
            <a:ext cx="3478518" cy="1999591"/>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9" name="Google Shape;429;p38"/>
          <p:cNvSpPr/>
          <p:nvPr/>
        </p:nvSpPr>
        <p:spPr>
          <a:xfrm>
            <a:off x="4629869" y="2889013"/>
            <a:ext cx="851700" cy="851700"/>
          </a:xfrm>
          <a:prstGeom prst="ellipse">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0" name="Google Shape;430;p38"/>
          <p:cNvSpPr/>
          <p:nvPr/>
        </p:nvSpPr>
        <p:spPr>
          <a:xfrm>
            <a:off x="4707884" y="2967027"/>
            <a:ext cx="695100" cy="695100"/>
          </a:xfrm>
          <a:prstGeom prst="ellipse">
            <a:avLst/>
          </a:prstGeom>
          <a:gradFill>
            <a:gsLst>
              <a:gs pos="0">
                <a:schemeClr val="lt1"/>
              </a:gs>
              <a:gs pos="100000">
                <a:srgbClr val="F0F0F3"/>
              </a:gs>
            </a:gsLst>
            <a:lin ang="5400012" scaled="0"/>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1" name="Google Shape;431;p38"/>
          <p:cNvSpPr txBox="1">
            <a:spLocks noGrp="1"/>
          </p:cNvSpPr>
          <p:nvPr>
            <p:ph type="title" idx="15"/>
          </p:nvPr>
        </p:nvSpPr>
        <p:spPr>
          <a:xfrm>
            <a:off x="4668440" y="3056100"/>
            <a:ext cx="7740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3</a:t>
            </a:r>
            <a:endParaRPr dirty="0">
              <a:latin typeface="+mj-lt"/>
            </a:endParaRPr>
          </a:p>
        </p:txBody>
      </p:sp>
      <p:sp>
        <p:nvSpPr>
          <p:cNvPr id="432" name="Google Shape;432;p38"/>
          <p:cNvSpPr/>
          <p:nvPr/>
        </p:nvSpPr>
        <p:spPr>
          <a:xfrm rot="10800000">
            <a:off x="865203" y="3497367"/>
            <a:ext cx="3640518" cy="1423170"/>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j-lt"/>
              </a:rPr>
              <a:t> </a:t>
            </a:r>
            <a:endParaRPr>
              <a:latin typeface="+mj-lt"/>
            </a:endParaRPr>
          </a:p>
        </p:txBody>
      </p:sp>
      <p:sp>
        <p:nvSpPr>
          <p:cNvPr id="433" name="Google Shape;433;p38"/>
          <p:cNvSpPr/>
          <p:nvPr/>
        </p:nvSpPr>
        <p:spPr>
          <a:xfrm rot="10800000">
            <a:off x="945753" y="3577912"/>
            <a:ext cx="3478518" cy="1266732"/>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6" name="Google Shape;436;p38"/>
          <p:cNvSpPr/>
          <p:nvPr/>
        </p:nvSpPr>
        <p:spPr>
          <a:xfrm rot="10800000">
            <a:off x="865203" y="2249779"/>
            <a:ext cx="3640518" cy="1423170"/>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j-lt"/>
              </a:rPr>
              <a:t> </a:t>
            </a:r>
            <a:endParaRPr>
              <a:latin typeface="+mj-lt"/>
            </a:endParaRPr>
          </a:p>
        </p:txBody>
      </p:sp>
      <p:sp>
        <p:nvSpPr>
          <p:cNvPr id="437" name="Google Shape;437;p38"/>
          <p:cNvSpPr/>
          <p:nvPr/>
        </p:nvSpPr>
        <p:spPr>
          <a:xfrm rot="10800000">
            <a:off x="945753" y="2330324"/>
            <a:ext cx="3478518" cy="1266732"/>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0" name="Google Shape;440;p38"/>
          <p:cNvSpPr/>
          <p:nvPr/>
        </p:nvSpPr>
        <p:spPr>
          <a:xfrm>
            <a:off x="650025" y="3783099"/>
            <a:ext cx="851700" cy="851700"/>
          </a:xfrm>
          <a:prstGeom prst="ellipse">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1" name="Google Shape;441;p38"/>
          <p:cNvSpPr/>
          <p:nvPr/>
        </p:nvSpPr>
        <p:spPr>
          <a:xfrm>
            <a:off x="728040" y="3861114"/>
            <a:ext cx="695100" cy="695100"/>
          </a:xfrm>
          <a:prstGeom prst="ellipse">
            <a:avLst/>
          </a:prstGeom>
          <a:gradFill>
            <a:gsLst>
              <a:gs pos="0">
                <a:schemeClr val="lt1"/>
              </a:gs>
              <a:gs pos="100000">
                <a:srgbClr val="F0F0F3"/>
              </a:gs>
            </a:gsLst>
            <a:lin ang="5400012" scaled="0"/>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2" name="Google Shape;442;p38"/>
          <p:cNvSpPr/>
          <p:nvPr/>
        </p:nvSpPr>
        <p:spPr>
          <a:xfrm>
            <a:off x="650025" y="2541749"/>
            <a:ext cx="851700" cy="851700"/>
          </a:xfrm>
          <a:prstGeom prst="ellipse">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3" name="Google Shape;443;p38"/>
          <p:cNvSpPr/>
          <p:nvPr/>
        </p:nvSpPr>
        <p:spPr>
          <a:xfrm>
            <a:off x="728040" y="2619763"/>
            <a:ext cx="695100" cy="695100"/>
          </a:xfrm>
          <a:prstGeom prst="ellipse">
            <a:avLst/>
          </a:prstGeom>
          <a:gradFill>
            <a:gsLst>
              <a:gs pos="0">
                <a:schemeClr val="lt1"/>
              </a:gs>
              <a:gs pos="100000">
                <a:srgbClr val="F0F0F3"/>
              </a:gs>
            </a:gsLst>
            <a:lin ang="5400012" scaled="0"/>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9" name="Google Shape;449;p38"/>
          <p:cNvSpPr txBox="1">
            <a:spLocks noGrp="1"/>
          </p:cNvSpPr>
          <p:nvPr>
            <p:ph type="title" idx="5"/>
          </p:nvPr>
        </p:nvSpPr>
        <p:spPr>
          <a:xfrm>
            <a:off x="649754" y="3943002"/>
            <a:ext cx="8517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2</a:t>
            </a:r>
            <a:endParaRPr dirty="0">
              <a:latin typeface="+mj-lt"/>
            </a:endParaRPr>
          </a:p>
        </p:txBody>
      </p:sp>
      <p:sp>
        <p:nvSpPr>
          <p:cNvPr id="455" name="Google Shape;455;p38"/>
          <p:cNvSpPr txBox="1">
            <a:spLocks noGrp="1"/>
          </p:cNvSpPr>
          <p:nvPr>
            <p:ph type="title" idx="4"/>
          </p:nvPr>
        </p:nvSpPr>
        <p:spPr>
          <a:xfrm>
            <a:off x="649950" y="2701561"/>
            <a:ext cx="8517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1</a:t>
            </a:r>
            <a:endParaRPr dirty="0">
              <a:latin typeface="+mj-lt"/>
            </a:endParaRPr>
          </a:p>
        </p:txBody>
      </p:sp>
      <p:sp>
        <p:nvSpPr>
          <p:cNvPr id="47" name="Прямоугольник 46">
            <a:extLst>
              <a:ext uri="{FF2B5EF4-FFF2-40B4-BE49-F238E27FC236}">
                <a16:creationId xmlns:a16="http://schemas.microsoft.com/office/drawing/2014/main" id="{77F29DA9-01C9-4997-8F44-E508BCDA504D}"/>
              </a:ext>
            </a:extLst>
          </p:cNvPr>
          <p:cNvSpPr/>
          <p:nvPr/>
        </p:nvSpPr>
        <p:spPr>
          <a:xfrm>
            <a:off x="1490377" y="2465625"/>
            <a:ext cx="2509055" cy="954107"/>
          </a:xfrm>
          <a:prstGeom prst="rect">
            <a:avLst/>
          </a:prstGeom>
        </p:spPr>
        <p:txBody>
          <a:bodyPr wrap="square">
            <a:spAutoFit/>
          </a:bodyPr>
          <a:lstStyle/>
          <a:p>
            <a:pPr algn="ctr"/>
            <a:r>
              <a:rPr lang="ru-RU" dirty="0" err="1">
                <a:solidFill>
                  <a:srgbClr val="01083A"/>
                </a:solidFill>
                <a:latin typeface="+mj-lt"/>
                <a:ea typeface="Brygada 1918" pitchFamily="2" charset="0"/>
                <a:cs typeface="Times New Roman" panose="02020603050405020304" pitchFamily="18" charset="0"/>
              </a:rPr>
              <a:t>давлат</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органларига</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ва</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маҳаллий</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давлат</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ҳокимияти</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органлари</a:t>
            </a:r>
            <a:r>
              <a:rPr lang="en-US"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давлат</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муассалари</a:t>
            </a:r>
            <a:endParaRPr lang="ru-RU" dirty="0">
              <a:latin typeface="+mj-lt"/>
            </a:endParaRPr>
          </a:p>
        </p:txBody>
      </p:sp>
      <p:sp>
        <p:nvSpPr>
          <p:cNvPr id="48" name="Прямоугольник 47">
            <a:extLst>
              <a:ext uri="{FF2B5EF4-FFF2-40B4-BE49-F238E27FC236}">
                <a16:creationId xmlns:a16="http://schemas.microsoft.com/office/drawing/2014/main" id="{D4398C2E-C064-4A08-B8F3-07869BB8FC5E}"/>
              </a:ext>
            </a:extLst>
          </p:cNvPr>
          <p:cNvSpPr/>
          <p:nvPr/>
        </p:nvSpPr>
        <p:spPr>
          <a:xfrm>
            <a:off x="1476867" y="4035097"/>
            <a:ext cx="2741224" cy="318501"/>
          </a:xfrm>
          <a:prstGeom prst="rect">
            <a:avLst/>
          </a:prstGeom>
        </p:spPr>
        <p:txBody>
          <a:bodyPr wrap="square">
            <a:spAutoFit/>
          </a:bodyPr>
          <a:lstStyle/>
          <a:p>
            <a:pPr algn="ctr"/>
            <a:r>
              <a:rPr lang="ru-RU" dirty="0" err="1">
                <a:solidFill>
                  <a:srgbClr val="01083A"/>
                </a:solidFill>
                <a:latin typeface="+mj-lt"/>
                <a:ea typeface="Brygada 1918" pitchFamily="2" charset="0"/>
                <a:cs typeface="Times New Roman" panose="02020603050405020304" pitchFamily="18" charset="0"/>
              </a:rPr>
              <a:t>давлат</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унитар</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корхоналари</a:t>
            </a:r>
            <a:endParaRPr lang="ru-RU" dirty="0">
              <a:latin typeface="+mj-lt"/>
            </a:endParaRPr>
          </a:p>
        </p:txBody>
      </p:sp>
      <p:sp>
        <p:nvSpPr>
          <p:cNvPr id="50" name="Прямоугольник 49">
            <a:extLst>
              <a:ext uri="{FF2B5EF4-FFF2-40B4-BE49-F238E27FC236}">
                <a16:creationId xmlns:a16="http://schemas.microsoft.com/office/drawing/2014/main" id="{E829EE5D-C74D-4948-A82D-D29CD98EDEBB}"/>
              </a:ext>
            </a:extLst>
          </p:cNvPr>
          <p:cNvSpPr/>
          <p:nvPr/>
        </p:nvSpPr>
        <p:spPr>
          <a:xfrm>
            <a:off x="5460035" y="2502472"/>
            <a:ext cx="2828403" cy="1600438"/>
          </a:xfrm>
          <a:prstGeom prst="rect">
            <a:avLst/>
          </a:prstGeom>
        </p:spPr>
        <p:txBody>
          <a:bodyPr wrap="square">
            <a:spAutoFit/>
          </a:bodyPr>
          <a:lstStyle/>
          <a:p>
            <a:pPr algn="ctr"/>
            <a:r>
              <a:rPr lang="ru-RU" dirty="0" err="1">
                <a:solidFill>
                  <a:srgbClr val="01083A"/>
                </a:solidFill>
                <a:latin typeface="+mj-lt"/>
                <a:ea typeface="Brygada 1918" pitchFamily="2" charset="0"/>
                <a:cs typeface="Times New Roman" panose="02020603050405020304" pitchFamily="18" charset="0"/>
              </a:rPr>
              <a:t>ўз</a:t>
            </a:r>
            <a:r>
              <a:rPr lang="ru-RU" dirty="0">
                <a:solidFill>
                  <a:srgbClr val="01083A"/>
                </a:solidFill>
                <a:latin typeface="+mj-lt"/>
                <a:ea typeface="Brygada 1918" pitchFamily="2" charset="0"/>
                <a:cs typeface="Times New Roman" panose="02020603050405020304" pitchFamily="18" charset="0"/>
              </a:rPr>
              <a:t> устав </a:t>
            </a:r>
            <a:r>
              <a:rPr lang="ru-RU" dirty="0" err="1">
                <a:solidFill>
                  <a:srgbClr val="01083A"/>
                </a:solidFill>
                <a:latin typeface="+mj-lt"/>
                <a:ea typeface="Brygada 1918" pitchFamily="2" charset="0"/>
                <a:cs typeface="Times New Roman" panose="02020603050405020304" pitchFamily="18" charset="0"/>
              </a:rPr>
              <a:t>фондида</a:t>
            </a:r>
            <a:r>
              <a:rPr lang="ru-RU" dirty="0">
                <a:solidFill>
                  <a:srgbClr val="01083A"/>
                </a:solidFill>
                <a:latin typeface="+mj-lt"/>
                <a:ea typeface="Brygada 1918" pitchFamily="2" charset="0"/>
                <a:cs typeface="Times New Roman" panose="02020603050405020304" pitchFamily="18" charset="0"/>
              </a:rPr>
              <a:t> (устав </a:t>
            </a:r>
            <a:r>
              <a:rPr lang="ru-RU" dirty="0" err="1">
                <a:solidFill>
                  <a:srgbClr val="01083A"/>
                </a:solidFill>
                <a:latin typeface="+mj-lt"/>
                <a:ea typeface="Brygada 1918" pitchFamily="2" charset="0"/>
                <a:cs typeface="Times New Roman" panose="02020603050405020304" pitchFamily="18" charset="0"/>
              </a:rPr>
              <a:t>капиталида</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давлат</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ташкилотларнинг</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улуши</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жами</a:t>
            </a:r>
            <a:r>
              <a:rPr lang="ru-RU" dirty="0">
                <a:solidFill>
                  <a:srgbClr val="01083A"/>
                </a:solidFill>
                <a:latin typeface="+mj-lt"/>
                <a:ea typeface="Brygada 1918" pitchFamily="2" charset="0"/>
                <a:cs typeface="Times New Roman" panose="02020603050405020304" pitchFamily="18" charset="0"/>
              </a:rPr>
              <a:t> 50 </a:t>
            </a:r>
            <a:r>
              <a:rPr lang="ru-RU" dirty="0" err="1">
                <a:solidFill>
                  <a:srgbClr val="01083A"/>
                </a:solidFill>
                <a:latin typeface="+mj-lt"/>
                <a:ea typeface="Brygada 1918" pitchFamily="2" charset="0"/>
                <a:cs typeface="Times New Roman" panose="02020603050405020304" pitchFamily="18" charset="0"/>
              </a:rPr>
              <a:t>фоиз</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миқдорда</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ва</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ундан</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ортиқ</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бўлган</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юридик</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шахслар</a:t>
            </a:r>
            <a:r>
              <a:rPr lang="en-US"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давлат</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харидлари</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соҳасидаги</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муносабатлари</a:t>
            </a:r>
            <a:r>
              <a:rPr lang="en-US" dirty="0">
                <a:solidFill>
                  <a:srgbClr val="01083A"/>
                </a:solidFill>
                <a:latin typeface="+mj-lt"/>
                <a:ea typeface="Brygada 1918" pitchFamily="2" charset="0"/>
                <a:cs typeface="Times New Roman" panose="02020603050405020304" pitchFamily="18" charset="0"/>
              </a:rPr>
              <a:t>)</a:t>
            </a:r>
            <a:r>
              <a:rPr lang="ru-RU" dirty="0">
                <a:solidFill>
                  <a:srgbClr val="01083A"/>
                </a:solidFill>
                <a:latin typeface="+mj-lt"/>
                <a:ea typeface="Brygada 1918" pitchFamily="2" charset="0"/>
                <a:cs typeface="Times New Roman" panose="02020603050405020304" pitchFamily="18" charset="0"/>
              </a:rPr>
              <a:t>;</a:t>
            </a:r>
          </a:p>
        </p:txBody>
      </p:sp>
      <p:sp>
        <p:nvSpPr>
          <p:cNvPr id="19" name="Прямоугольник 18">
            <a:extLst>
              <a:ext uri="{FF2B5EF4-FFF2-40B4-BE49-F238E27FC236}">
                <a16:creationId xmlns:a16="http://schemas.microsoft.com/office/drawing/2014/main" id="{81084BE0-B627-4E79-BAFF-BD5C5423F8C8}"/>
              </a:ext>
            </a:extLst>
          </p:cNvPr>
          <p:cNvSpPr/>
          <p:nvPr/>
        </p:nvSpPr>
        <p:spPr>
          <a:xfrm>
            <a:off x="211695" y="1783555"/>
            <a:ext cx="6615952" cy="400110"/>
          </a:xfrm>
          <a:prstGeom prst="rect">
            <a:avLst/>
          </a:prstGeom>
        </p:spPr>
        <p:txBody>
          <a:bodyPr wrap="square">
            <a:spAutoFit/>
          </a:bodyPr>
          <a:lstStyle/>
          <a:p>
            <a:pPr marL="0" indent="360363"/>
            <a:r>
              <a:rPr lang="ru-RU" sz="2000" dirty="0" err="1">
                <a:solidFill>
                  <a:schemeClr val="tx2">
                    <a:lumMod val="50000"/>
                  </a:schemeClr>
                </a:solidFill>
                <a:latin typeface="+mj-lt"/>
                <a:ea typeface="Brygada 1918" pitchFamily="2" charset="0"/>
                <a:cs typeface="Times New Roman" panose="02020603050405020304" pitchFamily="18" charset="0"/>
              </a:rPr>
              <a:t>Қонуннинг</a:t>
            </a:r>
            <a:r>
              <a:rPr lang="ru-RU" sz="2000" dirty="0">
                <a:solidFill>
                  <a:schemeClr val="tx2">
                    <a:lumMod val="50000"/>
                  </a:schemeClr>
                </a:solidFill>
                <a:latin typeface="+mj-lt"/>
                <a:ea typeface="Brygada 1918" pitchFamily="2" charset="0"/>
                <a:cs typeface="Times New Roman" panose="02020603050405020304" pitchFamily="18" charset="0"/>
              </a:rPr>
              <a:t> </a:t>
            </a:r>
            <a:r>
              <a:rPr lang="ru-RU" sz="2000" dirty="0" err="1">
                <a:solidFill>
                  <a:schemeClr val="tx2">
                    <a:lumMod val="50000"/>
                  </a:schemeClr>
                </a:solidFill>
                <a:latin typeface="+mj-lt"/>
                <a:ea typeface="Brygada 1918" pitchFamily="2" charset="0"/>
                <a:cs typeface="Times New Roman" panose="02020603050405020304" pitchFamily="18" charset="0"/>
              </a:rPr>
              <a:t>амал</a:t>
            </a:r>
            <a:r>
              <a:rPr lang="ru-RU" sz="2000" dirty="0">
                <a:solidFill>
                  <a:schemeClr val="tx2">
                    <a:lumMod val="50000"/>
                  </a:schemeClr>
                </a:solidFill>
                <a:latin typeface="+mj-lt"/>
                <a:ea typeface="Brygada 1918" pitchFamily="2" charset="0"/>
                <a:cs typeface="Times New Roman" panose="02020603050405020304" pitchFamily="18" charset="0"/>
              </a:rPr>
              <a:t> </a:t>
            </a:r>
            <a:r>
              <a:rPr lang="ru-RU" sz="2000" dirty="0" err="1">
                <a:solidFill>
                  <a:schemeClr val="tx2">
                    <a:lumMod val="50000"/>
                  </a:schemeClr>
                </a:solidFill>
                <a:latin typeface="+mj-lt"/>
                <a:ea typeface="Brygada 1918" pitchFamily="2" charset="0"/>
                <a:cs typeface="Times New Roman" panose="02020603050405020304" pitchFamily="18" charset="0"/>
              </a:rPr>
              <a:t>қилиш</a:t>
            </a:r>
            <a:r>
              <a:rPr lang="ru-RU" sz="2000" dirty="0">
                <a:solidFill>
                  <a:schemeClr val="tx2">
                    <a:lumMod val="50000"/>
                  </a:schemeClr>
                </a:solidFill>
                <a:latin typeface="+mj-lt"/>
                <a:ea typeface="Brygada 1918" pitchFamily="2" charset="0"/>
                <a:cs typeface="Times New Roman" panose="02020603050405020304" pitchFamily="18" charset="0"/>
              </a:rPr>
              <a:t> </a:t>
            </a:r>
            <a:r>
              <a:rPr lang="ru-RU" sz="2000" dirty="0" err="1">
                <a:solidFill>
                  <a:schemeClr val="tx2">
                    <a:lumMod val="50000"/>
                  </a:schemeClr>
                </a:solidFill>
                <a:latin typeface="+mj-lt"/>
                <a:ea typeface="Brygada 1918" pitchFamily="2" charset="0"/>
                <a:cs typeface="Times New Roman" panose="02020603050405020304" pitchFamily="18" charset="0"/>
              </a:rPr>
              <a:t>соҳаси</a:t>
            </a:r>
            <a:r>
              <a:rPr lang="en-US" sz="2000" dirty="0">
                <a:solidFill>
                  <a:schemeClr val="tx2">
                    <a:lumMod val="50000"/>
                  </a:schemeClr>
                </a:solidFill>
                <a:latin typeface="+mj-lt"/>
                <a:ea typeface="Brygada 1918" pitchFamily="2" charset="0"/>
                <a:cs typeface="Times New Roman" panose="02020603050405020304" pitchFamily="18" charset="0"/>
              </a:rPr>
              <a:t>:</a:t>
            </a:r>
          </a:p>
        </p:txBody>
      </p:sp>
      <p:pic>
        <p:nvPicPr>
          <p:cNvPr id="27" name="Рисунок 26">
            <a:extLst>
              <a:ext uri="{FF2B5EF4-FFF2-40B4-BE49-F238E27FC236}">
                <a16:creationId xmlns:a16="http://schemas.microsoft.com/office/drawing/2014/main" id="{77C63B59-C282-4804-827F-E74BB55E69B8}"/>
              </a:ext>
            </a:extLst>
          </p:cNvPr>
          <p:cNvPicPr>
            <a:picLocks noChangeAspect="1"/>
          </p:cNvPicPr>
          <p:nvPr/>
        </p:nvPicPr>
        <p:blipFill>
          <a:blip r:embed="rId3"/>
          <a:srcRect l="13452" r="21739" b="2689"/>
          <a:stretch>
            <a:fillRect/>
          </a:stretch>
        </p:blipFill>
        <p:spPr>
          <a:xfrm>
            <a:off x="7452756" y="532237"/>
            <a:ext cx="1757814" cy="1757814"/>
          </a:xfrm>
          <a:custGeom>
            <a:avLst/>
            <a:gdLst>
              <a:gd name="connsiteX0" fmla="*/ 1252538 w 2505076"/>
              <a:gd name="connsiteY0" fmla="*/ 0 h 2505076"/>
              <a:gd name="connsiteX1" fmla="*/ 2505076 w 2505076"/>
              <a:gd name="connsiteY1" fmla="*/ 1252538 h 2505076"/>
              <a:gd name="connsiteX2" fmla="*/ 1252538 w 2505076"/>
              <a:gd name="connsiteY2" fmla="*/ 2505076 h 2505076"/>
              <a:gd name="connsiteX3" fmla="*/ 0 w 2505076"/>
              <a:gd name="connsiteY3" fmla="*/ 1252538 h 2505076"/>
              <a:gd name="connsiteX4" fmla="*/ 1252538 w 2505076"/>
              <a:gd name="connsiteY4" fmla="*/ 0 h 2505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076" h="2505076">
                <a:moveTo>
                  <a:pt x="1252538" y="0"/>
                </a:moveTo>
                <a:cubicBezTo>
                  <a:pt x="1944296" y="0"/>
                  <a:pt x="2505076" y="560780"/>
                  <a:pt x="2505076" y="1252538"/>
                </a:cubicBezTo>
                <a:cubicBezTo>
                  <a:pt x="2505076" y="1944296"/>
                  <a:pt x="1944296" y="2505076"/>
                  <a:pt x="1252538" y="2505076"/>
                </a:cubicBezTo>
                <a:cubicBezTo>
                  <a:pt x="560780" y="2505076"/>
                  <a:pt x="0" y="1944296"/>
                  <a:pt x="0" y="1252538"/>
                </a:cubicBezTo>
                <a:cubicBezTo>
                  <a:pt x="0" y="560780"/>
                  <a:pt x="560780" y="0"/>
                  <a:pt x="1252538" y="0"/>
                </a:cubicBezTo>
                <a:close/>
              </a:path>
            </a:pathLst>
          </a:custGeom>
          <a:ln w="88900" cap="sq">
            <a:solidFill>
              <a:srgbClr val="FFFFFF"/>
            </a:solidFill>
            <a:miter lim="800000"/>
          </a:ln>
          <a:effectLst>
            <a:outerShdw blurRad="254000" algn="tl" rotWithShape="0">
              <a:srgbClr val="000000">
                <a:alpha val="43000"/>
              </a:srgbClr>
            </a:outerShdw>
          </a:effectLst>
        </p:spPr>
      </p:pic>
      <p:sp>
        <p:nvSpPr>
          <p:cNvPr id="32" name="Google Shape;701;p52">
            <a:extLst>
              <a:ext uri="{FF2B5EF4-FFF2-40B4-BE49-F238E27FC236}">
                <a16:creationId xmlns:a16="http://schemas.microsoft.com/office/drawing/2014/main" id="{190CB05F-E653-4114-9F9D-560E1A1C19D9}"/>
              </a:ext>
            </a:extLst>
          </p:cNvPr>
          <p:cNvSpPr/>
          <p:nvPr/>
        </p:nvSpPr>
        <p:spPr>
          <a:xfrm>
            <a:off x="865202" y="-825500"/>
            <a:ext cx="6523658" cy="2451208"/>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33" name="Google Shape;702;p52">
            <a:extLst>
              <a:ext uri="{FF2B5EF4-FFF2-40B4-BE49-F238E27FC236}">
                <a16:creationId xmlns:a16="http://schemas.microsoft.com/office/drawing/2014/main" id="{5F835522-B604-4949-B0C4-48728195AAD6}"/>
              </a:ext>
            </a:extLst>
          </p:cNvPr>
          <p:cNvSpPr/>
          <p:nvPr/>
        </p:nvSpPr>
        <p:spPr>
          <a:xfrm>
            <a:off x="1095375" y="-587458"/>
            <a:ext cx="6134680" cy="2059979"/>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 name="Прямоугольник 1">
            <a:extLst>
              <a:ext uri="{FF2B5EF4-FFF2-40B4-BE49-F238E27FC236}">
                <a16:creationId xmlns:a16="http://schemas.microsoft.com/office/drawing/2014/main" id="{112BD8E2-A847-4C5C-9F2D-ED04E5071F63}"/>
              </a:ext>
            </a:extLst>
          </p:cNvPr>
          <p:cNvSpPr/>
          <p:nvPr/>
        </p:nvSpPr>
        <p:spPr>
          <a:xfrm>
            <a:off x="2683877" y="405197"/>
            <a:ext cx="2903680" cy="400110"/>
          </a:xfrm>
          <a:prstGeom prst="rect">
            <a:avLst/>
          </a:prstGeom>
        </p:spPr>
        <p:txBody>
          <a:bodyPr wrap="none">
            <a:spAutoFit/>
          </a:bodyPr>
          <a:lstStyle/>
          <a:p>
            <a:pPr indent="360363" algn="ctr"/>
            <a:r>
              <a:rPr lang="ru-RU" sz="2000" dirty="0" err="1">
                <a:solidFill>
                  <a:schemeClr val="tx2">
                    <a:lumMod val="50000"/>
                  </a:schemeClr>
                </a:solidFill>
                <a:latin typeface="+mj-lt"/>
                <a:ea typeface="Brygada 1918" pitchFamily="2" charset="0"/>
                <a:cs typeface="Times New Roman" panose="02020603050405020304" pitchFamily="18" charset="0"/>
              </a:rPr>
              <a:t>Қонуннинг</a:t>
            </a:r>
            <a:r>
              <a:rPr lang="ru-RU" sz="2000" dirty="0">
                <a:solidFill>
                  <a:schemeClr val="tx2">
                    <a:lumMod val="50000"/>
                  </a:schemeClr>
                </a:solidFill>
                <a:latin typeface="+mj-lt"/>
                <a:ea typeface="Brygada 1918" pitchFamily="2" charset="0"/>
                <a:cs typeface="Times New Roman" panose="02020603050405020304" pitchFamily="18" charset="0"/>
              </a:rPr>
              <a:t> </a:t>
            </a:r>
            <a:r>
              <a:rPr lang="ru-RU" sz="2000" dirty="0" err="1">
                <a:solidFill>
                  <a:schemeClr val="tx2">
                    <a:lumMod val="50000"/>
                  </a:schemeClr>
                </a:solidFill>
                <a:latin typeface="+mj-lt"/>
                <a:ea typeface="Brygada 1918" pitchFamily="2" charset="0"/>
                <a:cs typeface="Times New Roman" panose="02020603050405020304" pitchFamily="18" charset="0"/>
              </a:rPr>
              <a:t>мақсади</a:t>
            </a:r>
            <a:r>
              <a:rPr lang="ru-RU" sz="2000" dirty="0">
                <a:solidFill>
                  <a:schemeClr val="tx2">
                    <a:lumMod val="50000"/>
                  </a:schemeClr>
                </a:solidFill>
                <a:latin typeface="+mj-lt"/>
                <a:ea typeface="Brygada 1918" pitchFamily="2" charset="0"/>
                <a:cs typeface="Times New Roman" panose="02020603050405020304" pitchFamily="18" charset="0"/>
              </a:rPr>
              <a:t>:</a:t>
            </a:r>
          </a:p>
        </p:txBody>
      </p:sp>
      <p:sp>
        <p:nvSpPr>
          <p:cNvPr id="3" name="Прямоугольник 2">
            <a:extLst>
              <a:ext uri="{FF2B5EF4-FFF2-40B4-BE49-F238E27FC236}">
                <a16:creationId xmlns:a16="http://schemas.microsoft.com/office/drawing/2014/main" id="{9F0B6339-0524-42D1-80FB-067ECDF7CAF0}"/>
              </a:ext>
            </a:extLst>
          </p:cNvPr>
          <p:cNvSpPr/>
          <p:nvPr/>
        </p:nvSpPr>
        <p:spPr>
          <a:xfrm>
            <a:off x="1913945" y="757965"/>
            <a:ext cx="5011473" cy="523220"/>
          </a:xfrm>
          <a:prstGeom prst="rect">
            <a:avLst/>
          </a:prstGeom>
        </p:spPr>
        <p:txBody>
          <a:bodyPr wrap="square">
            <a:spAutoFit/>
          </a:bodyPr>
          <a:lstStyle/>
          <a:p>
            <a:pPr algn="ctr"/>
            <a:r>
              <a:rPr lang="ru-RU" dirty="0" err="1">
                <a:solidFill>
                  <a:srgbClr val="01083A"/>
                </a:solidFill>
                <a:latin typeface="+mj-lt"/>
                <a:ea typeface="Brygada 1918" pitchFamily="2" charset="0"/>
                <a:cs typeface="Times New Roman" panose="02020603050405020304" pitchFamily="18" charset="0"/>
              </a:rPr>
              <a:t>Манфаатлар</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тўқнашуви</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билан</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боғлиқ</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муносабатларни</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тартибга</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солишдан</a:t>
            </a:r>
            <a:r>
              <a:rPr lang="ru-RU" dirty="0">
                <a:solidFill>
                  <a:srgbClr val="01083A"/>
                </a:solidFill>
                <a:latin typeface="+mj-lt"/>
                <a:ea typeface="Brygada 1918" pitchFamily="2" charset="0"/>
                <a:cs typeface="Times New Roman" panose="02020603050405020304" pitchFamily="18" charset="0"/>
              </a:rPr>
              <a:t> </a:t>
            </a:r>
            <a:r>
              <a:rPr lang="ru-RU" dirty="0" err="1">
                <a:solidFill>
                  <a:srgbClr val="01083A"/>
                </a:solidFill>
                <a:latin typeface="+mj-lt"/>
                <a:ea typeface="Brygada 1918" pitchFamily="2" charset="0"/>
                <a:cs typeface="Times New Roman" panose="02020603050405020304" pitchFamily="18" charset="0"/>
              </a:rPr>
              <a:t>иборат</a:t>
            </a:r>
            <a:r>
              <a:rPr lang="ru-RU" dirty="0">
                <a:solidFill>
                  <a:srgbClr val="01083A"/>
                </a:solidFill>
                <a:latin typeface="+mj-lt"/>
                <a:ea typeface="Brygada 1918" pitchFamily="2" charset="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740895BD-8B9C-4BDC-9561-D788DD75953A}"/>
              </a:ext>
            </a:extLst>
          </p:cNvPr>
          <p:cNvSpPr/>
          <p:nvPr/>
        </p:nvSpPr>
        <p:spPr>
          <a:xfrm>
            <a:off x="1416132" y="1959636"/>
            <a:ext cx="6311737" cy="830997"/>
          </a:xfrm>
          <a:prstGeom prst="rect">
            <a:avLst/>
          </a:prstGeom>
        </p:spPr>
        <p:txBody>
          <a:bodyPr wrap="square">
            <a:spAutoFit/>
          </a:bodyPr>
          <a:lstStyle/>
          <a:p>
            <a:pPr algn="ctr"/>
            <a:r>
              <a:rPr lang="uz-Cyrl-UZ" sz="2400" dirty="0">
                <a:solidFill>
                  <a:srgbClr val="0070C0"/>
                </a:solidFill>
                <a:latin typeface="+mj-lt"/>
                <a:ea typeface="Calibri" panose="020F0502020204030204" pitchFamily="34" charset="0"/>
                <a:cs typeface="Times New Roman" panose="02020603050405020304" pitchFamily="18" charset="0"/>
              </a:rPr>
              <a:t>ЭЪТИБОРИНГИЗ </a:t>
            </a:r>
            <a:endParaRPr lang="en-US" sz="2400" dirty="0">
              <a:solidFill>
                <a:srgbClr val="0070C0"/>
              </a:solidFill>
              <a:latin typeface="+mj-lt"/>
              <a:ea typeface="Calibri" panose="020F0502020204030204" pitchFamily="34" charset="0"/>
              <a:cs typeface="Times New Roman" panose="02020603050405020304" pitchFamily="18" charset="0"/>
            </a:endParaRPr>
          </a:p>
          <a:p>
            <a:pPr algn="ctr"/>
            <a:r>
              <a:rPr lang="uz-Cyrl-UZ" sz="2400" dirty="0">
                <a:solidFill>
                  <a:srgbClr val="0070C0"/>
                </a:solidFill>
                <a:latin typeface="+mj-lt"/>
                <a:ea typeface="Calibri" panose="020F0502020204030204" pitchFamily="34" charset="0"/>
                <a:cs typeface="Times New Roman" panose="02020603050405020304" pitchFamily="18" charset="0"/>
              </a:rPr>
              <a:t>УЧУН РАҲМАТ!</a:t>
            </a:r>
          </a:p>
        </p:txBody>
      </p:sp>
    </p:spTree>
    <p:extLst>
      <p:ext uri="{BB962C8B-B14F-4D97-AF65-F5344CB8AC3E}">
        <p14:creationId xmlns:p14="http://schemas.microsoft.com/office/powerpoint/2010/main" val="3533071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pSp>
        <p:nvGrpSpPr>
          <p:cNvPr id="16" name="Группа 15"/>
          <p:cNvGrpSpPr/>
          <p:nvPr/>
        </p:nvGrpSpPr>
        <p:grpSpPr>
          <a:xfrm>
            <a:off x="-548010" y="3668218"/>
            <a:ext cx="8983704" cy="1089071"/>
            <a:chOff x="552450" y="3726315"/>
            <a:chExt cx="8983704" cy="1332776"/>
          </a:xfrm>
        </p:grpSpPr>
        <p:sp>
          <p:nvSpPr>
            <p:cNvPr id="21" name="Rectangle: Rounded Corners 23">
              <a:extLst>
                <a:ext uri="{FF2B5EF4-FFF2-40B4-BE49-F238E27FC236}">
                  <a16:creationId xmlns:a16="http://schemas.microsoft.com/office/drawing/2014/main" id="{86C88874-3C53-41CF-A898-F78D27E30EFC}"/>
                </a:ext>
              </a:extLst>
            </p:cNvPr>
            <p:cNvSpPr/>
            <p:nvPr/>
          </p:nvSpPr>
          <p:spPr>
            <a:xfrm>
              <a:off x="552450" y="3726315"/>
              <a:ext cx="8983704" cy="1332776"/>
            </a:xfrm>
            <a:prstGeom prst="roundRect">
              <a:avLst>
                <a:gd name="adj" fmla="val 44574"/>
              </a:avLst>
            </a:prstGeom>
            <a:solidFill>
              <a:srgbClr val="FCFCFC"/>
            </a:soli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22" name="Rectangle: Rounded Corners 24">
              <a:extLst>
                <a:ext uri="{FF2B5EF4-FFF2-40B4-BE49-F238E27FC236}">
                  <a16:creationId xmlns:a16="http://schemas.microsoft.com/office/drawing/2014/main" id="{E3CEEFFF-9BB4-47C1-A7BF-B328459F97B1}"/>
                </a:ext>
              </a:extLst>
            </p:cNvPr>
            <p:cNvSpPr/>
            <p:nvPr/>
          </p:nvSpPr>
          <p:spPr>
            <a:xfrm>
              <a:off x="671200" y="3828639"/>
              <a:ext cx="8775101" cy="1152370"/>
            </a:xfrm>
            <a:prstGeom prst="roundRect">
              <a:avLst>
                <a:gd name="adj" fmla="val 44574"/>
              </a:avLst>
            </a:prstGeom>
            <a:gradFill>
              <a:gsLst>
                <a:gs pos="0">
                  <a:schemeClr val="lt1"/>
                </a:gs>
                <a:gs pos="100000">
                  <a:srgbClr val="F2F2F4"/>
                </a:gs>
              </a:gsLst>
              <a:path path="circle">
                <a:fillToRect l="50000" t="50000" r="50000" b="50000"/>
              </a:path>
            </a:gra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grpSp>
      <p:grpSp>
        <p:nvGrpSpPr>
          <p:cNvPr id="17" name="Группа 16"/>
          <p:cNvGrpSpPr/>
          <p:nvPr/>
        </p:nvGrpSpPr>
        <p:grpSpPr>
          <a:xfrm>
            <a:off x="-548010" y="2583138"/>
            <a:ext cx="8983704" cy="1332776"/>
            <a:chOff x="-283850" y="2988197"/>
            <a:chExt cx="8983704" cy="1332776"/>
          </a:xfrm>
        </p:grpSpPr>
        <p:sp>
          <p:nvSpPr>
            <p:cNvPr id="18" name="Rectangle: Rounded Corners 23">
              <a:extLst>
                <a:ext uri="{FF2B5EF4-FFF2-40B4-BE49-F238E27FC236}">
                  <a16:creationId xmlns:a16="http://schemas.microsoft.com/office/drawing/2014/main" id="{78877562-117B-44FA-AED1-C11A3B8A9CB8}"/>
                </a:ext>
              </a:extLst>
            </p:cNvPr>
            <p:cNvSpPr/>
            <p:nvPr/>
          </p:nvSpPr>
          <p:spPr>
            <a:xfrm>
              <a:off x="-283850" y="2988197"/>
              <a:ext cx="8983704" cy="1332776"/>
            </a:xfrm>
            <a:prstGeom prst="roundRect">
              <a:avLst>
                <a:gd name="adj" fmla="val 44574"/>
              </a:avLst>
            </a:prstGeom>
            <a:solidFill>
              <a:srgbClr val="FCFCFC"/>
            </a:soli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19" name="Rectangle: Rounded Corners 24">
              <a:extLst>
                <a:ext uri="{FF2B5EF4-FFF2-40B4-BE49-F238E27FC236}">
                  <a16:creationId xmlns:a16="http://schemas.microsoft.com/office/drawing/2014/main" id="{6D72B75D-2C40-4DAE-A427-42BBAA0BE6F0}"/>
                </a:ext>
              </a:extLst>
            </p:cNvPr>
            <p:cNvSpPr/>
            <p:nvPr/>
          </p:nvSpPr>
          <p:spPr>
            <a:xfrm>
              <a:off x="-165100" y="3090521"/>
              <a:ext cx="8775101" cy="1152370"/>
            </a:xfrm>
            <a:prstGeom prst="roundRect">
              <a:avLst>
                <a:gd name="adj" fmla="val 44574"/>
              </a:avLst>
            </a:prstGeom>
            <a:gradFill>
              <a:gsLst>
                <a:gs pos="0">
                  <a:schemeClr val="lt1"/>
                </a:gs>
                <a:gs pos="100000">
                  <a:srgbClr val="F2F2F4"/>
                </a:gs>
              </a:gsLst>
              <a:path path="circle">
                <a:fillToRect l="50000" t="50000" r="50000" b="50000"/>
              </a:path>
            </a:gra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grpSp>
      <p:sp>
        <p:nvSpPr>
          <p:cNvPr id="14" name="Rectangle: Rounded Corners 23">
            <a:extLst>
              <a:ext uri="{FF2B5EF4-FFF2-40B4-BE49-F238E27FC236}">
                <a16:creationId xmlns:a16="http://schemas.microsoft.com/office/drawing/2014/main" id="{C11342DA-7910-4A83-BBA4-34E4A1FE0C3B}"/>
              </a:ext>
            </a:extLst>
          </p:cNvPr>
          <p:cNvSpPr/>
          <p:nvPr/>
        </p:nvSpPr>
        <p:spPr>
          <a:xfrm>
            <a:off x="-548010" y="875116"/>
            <a:ext cx="8983704" cy="1826412"/>
          </a:xfrm>
          <a:prstGeom prst="roundRect">
            <a:avLst>
              <a:gd name="adj" fmla="val 44574"/>
            </a:avLst>
          </a:prstGeom>
          <a:gradFill flip="none" rotWithShape="1">
            <a:gsLst>
              <a:gs pos="0">
                <a:srgbClr val="1863E0"/>
              </a:gs>
              <a:gs pos="100000">
                <a:srgbClr val="35D5DE"/>
              </a:gs>
            </a:gsLst>
            <a:lin ang="13500000" scaled="1"/>
            <a:tileRect/>
          </a:gra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15" name="Rectangle: Rounded Corners 24">
            <a:extLst>
              <a:ext uri="{FF2B5EF4-FFF2-40B4-BE49-F238E27FC236}">
                <a16:creationId xmlns:a16="http://schemas.microsoft.com/office/drawing/2014/main" id="{1C8EF9E4-2ACF-4FBD-9F1D-119A013104C5}"/>
              </a:ext>
            </a:extLst>
          </p:cNvPr>
          <p:cNvSpPr/>
          <p:nvPr/>
        </p:nvSpPr>
        <p:spPr>
          <a:xfrm>
            <a:off x="-400684" y="1010124"/>
            <a:ext cx="8696960" cy="1579187"/>
          </a:xfrm>
          <a:prstGeom prst="roundRect">
            <a:avLst>
              <a:gd name="adj" fmla="val 44574"/>
            </a:avLst>
          </a:prstGeom>
          <a:gradFill>
            <a:gsLst>
              <a:gs pos="0">
                <a:schemeClr val="lt1"/>
              </a:gs>
              <a:gs pos="100000">
                <a:srgbClr val="F2F2F4"/>
              </a:gs>
            </a:gsLst>
            <a:path path="circle">
              <a:fillToRect l="50000" t="50000" r="50000" b="50000"/>
            </a:path>
          </a:gra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9" name="Прямоугольник 8">
            <a:extLst>
              <a:ext uri="{FF2B5EF4-FFF2-40B4-BE49-F238E27FC236}">
                <a16:creationId xmlns:a16="http://schemas.microsoft.com/office/drawing/2014/main" id="{6D47DBEB-5AD3-4240-9DB7-436B3E7FA26E}"/>
              </a:ext>
            </a:extLst>
          </p:cNvPr>
          <p:cNvSpPr/>
          <p:nvPr/>
        </p:nvSpPr>
        <p:spPr>
          <a:xfrm>
            <a:off x="317501" y="2775286"/>
            <a:ext cx="7797800" cy="892552"/>
          </a:xfrm>
          <a:prstGeom prst="rect">
            <a:avLst/>
          </a:prstGeom>
        </p:spPr>
        <p:txBody>
          <a:bodyPr wrap="square">
            <a:spAutoFit/>
          </a:bodyPr>
          <a:lstStyle/>
          <a:p>
            <a:pPr lvl="0" algn="just" eaLnBrk="0" fontAlgn="base" hangingPunct="0">
              <a:spcBef>
                <a:spcPct val="0"/>
              </a:spcBef>
              <a:spcAft>
                <a:spcPct val="0"/>
              </a:spcAft>
              <a:buClrTx/>
            </a:pPr>
            <a:r>
              <a:rPr lang="ru-RU" altLang="ru-RU" sz="1300" b="1" dirty="0" err="1">
                <a:solidFill>
                  <a:schemeClr val="accent5">
                    <a:lumMod val="50000"/>
                  </a:schemeClr>
                </a:solidFill>
                <a:latin typeface="+mj-lt"/>
                <a:cs typeface="Arial" panose="020B0604020202020204" pitchFamily="34" charset="0"/>
              </a:rPr>
              <a:t>Шахсий</a:t>
            </a:r>
            <a:r>
              <a:rPr lang="ru-RU" altLang="ru-RU" sz="1300" b="1" dirty="0">
                <a:solidFill>
                  <a:schemeClr val="accent5">
                    <a:lumMod val="50000"/>
                  </a:schemeClr>
                </a:solidFill>
                <a:latin typeface="+mj-lt"/>
                <a:cs typeface="Arial" panose="020B0604020202020204" pitchFamily="34" charset="0"/>
              </a:rPr>
              <a:t> </a:t>
            </a:r>
            <a:r>
              <a:rPr lang="ru-RU" altLang="ru-RU" sz="1300" b="1" dirty="0" err="1">
                <a:solidFill>
                  <a:schemeClr val="accent5">
                    <a:lumMod val="50000"/>
                  </a:schemeClr>
                </a:solidFill>
                <a:latin typeface="+mj-lt"/>
                <a:cs typeface="Arial" panose="020B0604020202020204" pitchFamily="34" charset="0"/>
              </a:rPr>
              <a:t>манфаатдорлик</a:t>
            </a:r>
            <a:r>
              <a:rPr lang="ru-RU" altLang="ru-RU" sz="1300" b="1" dirty="0">
                <a:solidFill>
                  <a:schemeClr val="accent5">
                    <a:lumMod val="50000"/>
                  </a:schemeClr>
                </a:solidFill>
                <a:latin typeface="+mj-lt"/>
                <a:cs typeface="Arial" panose="020B0604020202020204" pitchFamily="34" charset="0"/>
              </a:rPr>
              <a:t> </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давлат</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органининг</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ёки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бошқа</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ташкилотнинг</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ходими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ёхуд</a:t>
            </a:r>
            <a:r>
              <a:rPr lang="ru-RU" altLang="ru-RU" sz="1300" dirty="0">
                <a:solidFill>
                  <a:schemeClr val="accent2">
                    <a:lumMod val="75000"/>
                  </a:schemeClr>
                </a:solidFill>
                <a:latin typeface="+mj-lt"/>
                <a:cs typeface="Arial" panose="020B0604020202020204" pitchFamily="34" charset="0"/>
              </a:rPr>
              <a:t> у </a:t>
            </a:r>
            <a:r>
              <a:rPr lang="ru-RU" altLang="ru-RU" sz="1300" dirty="0" err="1">
                <a:solidFill>
                  <a:schemeClr val="accent2">
                    <a:lumMod val="75000"/>
                  </a:schemeClr>
                </a:solidFill>
                <a:latin typeface="+mj-lt"/>
                <a:cs typeface="Arial" panose="020B0604020202020204" pitchFamily="34" charset="0"/>
              </a:rPr>
              <a:t>билан</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алоқадор</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шахслар</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ушбу</a:t>
            </a:r>
            <a:r>
              <a:rPr lang="ru-RU" altLang="ru-RU" sz="1300" dirty="0">
                <a:solidFill>
                  <a:schemeClr val="accent2">
                    <a:lumMod val="75000"/>
                  </a:schemeClr>
                </a:solidFill>
                <a:latin typeface="+mj-lt"/>
                <a:cs typeface="Arial" panose="020B0604020202020204" pitchFamily="34" charset="0"/>
              </a:rPr>
              <a:t> ходим </a:t>
            </a:r>
            <a:r>
              <a:rPr lang="ru-RU" altLang="ru-RU" sz="1300" dirty="0" err="1">
                <a:solidFill>
                  <a:schemeClr val="accent2">
                    <a:lumMod val="75000"/>
                  </a:schemeClr>
                </a:solidFill>
                <a:latin typeface="+mj-lt"/>
                <a:cs typeface="Arial" panose="020B0604020202020204" pitchFamily="34" charset="0"/>
              </a:rPr>
              <a:t>томонидан</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бевосита</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ёки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билвосита</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қарор</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қабул</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қилиниши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ёки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ходимнинг</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ушбу</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жараёнда</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бошқача</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тарзда</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иштирок</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этиши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натижасида</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олиши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мумкин</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бўлган</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ҳар</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қандай</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наф</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ёки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афзаллик</a:t>
            </a:r>
            <a:r>
              <a:rPr lang="ru-RU" altLang="ru-RU" sz="1300" dirty="0">
                <a:solidFill>
                  <a:schemeClr val="accent2">
                    <a:lumMod val="75000"/>
                  </a:schemeClr>
                </a:solidFill>
                <a:latin typeface="+mj-lt"/>
                <a:cs typeface="Arial" panose="020B0604020202020204" pitchFamily="34" charset="0"/>
              </a:rPr>
              <a:t>;</a:t>
            </a:r>
            <a:endParaRPr lang="en-US" altLang="ru-RU" sz="1300" dirty="0">
              <a:solidFill>
                <a:schemeClr val="accent2">
                  <a:lumMod val="75000"/>
                </a:schemeClr>
              </a:solidFill>
              <a:latin typeface="+mj-lt"/>
              <a:cs typeface="Arial" panose="020B0604020202020204" pitchFamily="34" charset="0"/>
            </a:endParaRPr>
          </a:p>
        </p:txBody>
      </p:sp>
      <p:sp>
        <p:nvSpPr>
          <p:cNvPr id="10" name="Прямоугольник 9">
            <a:extLst>
              <a:ext uri="{FF2B5EF4-FFF2-40B4-BE49-F238E27FC236}">
                <a16:creationId xmlns:a16="http://schemas.microsoft.com/office/drawing/2014/main" id="{68B3166B-8632-471E-A4E9-B83C365F7222}"/>
              </a:ext>
            </a:extLst>
          </p:cNvPr>
          <p:cNvSpPr/>
          <p:nvPr/>
        </p:nvSpPr>
        <p:spPr>
          <a:xfrm>
            <a:off x="317500" y="4001944"/>
            <a:ext cx="7813039" cy="492443"/>
          </a:xfrm>
          <a:prstGeom prst="rect">
            <a:avLst/>
          </a:prstGeom>
        </p:spPr>
        <p:txBody>
          <a:bodyPr wrap="square">
            <a:spAutoFit/>
          </a:bodyPr>
          <a:lstStyle/>
          <a:p>
            <a:pPr lvl="0" algn="just" eaLnBrk="0" fontAlgn="base" hangingPunct="0">
              <a:spcBef>
                <a:spcPct val="0"/>
              </a:spcBef>
              <a:spcAft>
                <a:spcPct val="0"/>
              </a:spcAft>
              <a:buClrTx/>
            </a:pPr>
            <a:r>
              <a:rPr lang="ru-RU" altLang="ru-RU" sz="1300" b="1" dirty="0" err="1">
                <a:solidFill>
                  <a:schemeClr val="accent5">
                    <a:lumMod val="50000"/>
                  </a:schemeClr>
                </a:solidFill>
                <a:latin typeface="+mj-lt"/>
                <a:cs typeface="Arial" panose="020B0604020202020204" pitchFamily="34" charset="0"/>
              </a:rPr>
              <a:t>яқин</a:t>
            </a:r>
            <a:r>
              <a:rPr lang="ru-RU" altLang="ru-RU" sz="1300" b="1" dirty="0">
                <a:solidFill>
                  <a:schemeClr val="accent5">
                    <a:lumMod val="50000"/>
                  </a:schemeClr>
                </a:solidFill>
                <a:latin typeface="+mj-lt"/>
                <a:cs typeface="Arial" panose="020B0604020202020204" pitchFamily="34" charset="0"/>
              </a:rPr>
              <a:t> </a:t>
            </a:r>
            <a:r>
              <a:rPr lang="ru-RU" altLang="ru-RU" sz="1300" b="1" dirty="0" err="1">
                <a:solidFill>
                  <a:schemeClr val="accent5">
                    <a:lumMod val="50000"/>
                  </a:schemeClr>
                </a:solidFill>
                <a:latin typeface="+mj-lt"/>
                <a:cs typeface="Arial" panose="020B0604020202020204" pitchFamily="34" charset="0"/>
              </a:rPr>
              <a:t>қариндошлар</a:t>
            </a:r>
            <a:r>
              <a:rPr lang="ru-RU" altLang="ru-RU" sz="1300" b="1" dirty="0">
                <a:solidFill>
                  <a:schemeClr val="accent5">
                    <a:lumMod val="50000"/>
                  </a:schemeClr>
                </a:solidFill>
                <a:latin typeface="+mj-lt"/>
                <a:cs typeface="Arial" panose="020B0604020202020204" pitchFamily="34" charset="0"/>
              </a:rPr>
              <a:t> </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ота-оналар</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ака-укалар</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опа-сингиллар</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ўғиллар</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қизлар</a:t>
            </a:r>
            <a:r>
              <a:rPr lang="ru-RU" altLang="ru-RU" sz="1300" dirty="0">
                <a:solidFill>
                  <a:schemeClr val="accent2">
                    <a:lumMod val="75000"/>
                  </a:schemeClr>
                </a:solidFill>
                <a:latin typeface="+mj-lt"/>
                <a:cs typeface="Arial" panose="020B0604020202020204" pitchFamily="34" charset="0"/>
              </a:rPr>
              <a:t>, эр-</a:t>
            </a:r>
            <a:r>
              <a:rPr lang="ru-RU" altLang="ru-RU" sz="1300" dirty="0" err="1">
                <a:solidFill>
                  <a:schemeClr val="accent2">
                    <a:lumMod val="75000"/>
                  </a:schemeClr>
                </a:solidFill>
                <a:latin typeface="+mj-lt"/>
                <a:cs typeface="Arial" panose="020B0604020202020204" pitchFamily="34" charset="0"/>
              </a:rPr>
              <a:t>хотинлар</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шунингдек</a:t>
            </a:r>
            <a:r>
              <a:rPr lang="ru-RU" altLang="ru-RU" sz="1300" dirty="0">
                <a:solidFill>
                  <a:schemeClr val="accent2">
                    <a:lumMod val="75000"/>
                  </a:schemeClr>
                </a:solidFill>
                <a:latin typeface="+mj-lt"/>
                <a:cs typeface="Arial" panose="020B0604020202020204" pitchFamily="34" charset="0"/>
              </a:rPr>
              <a:t> эр-</a:t>
            </a:r>
            <a:r>
              <a:rPr lang="ru-RU" altLang="ru-RU" sz="1300" dirty="0" err="1">
                <a:solidFill>
                  <a:schemeClr val="accent2">
                    <a:lumMod val="75000"/>
                  </a:schemeClr>
                </a:solidFill>
                <a:latin typeface="+mj-lt"/>
                <a:cs typeface="Arial" panose="020B0604020202020204" pitchFamily="34" charset="0"/>
              </a:rPr>
              <a:t>хотинларнинг</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ота-оналари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ака-укалари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опа-сингиллари</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ва</a:t>
            </a:r>
            <a:r>
              <a:rPr lang="ru-RU" altLang="ru-RU" sz="1300" dirty="0">
                <a:solidFill>
                  <a:schemeClr val="accent2">
                    <a:lumMod val="75000"/>
                  </a:schemeClr>
                </a:solidFill>
                <a:latin typeface="+mj-lt"/>
                <a:cs typeface="Arial" panose="020B0604020202020204" pitchFamily="34" charset="0"/>
              </a:rPr>
              <a:t> </a:t>
            </a:r>
            <a:r>
              <a:rPr lang="ru-RU" altLang="ru-RU" sz="1300" dirty="0" err="1">
                <a:solidFill>
                  <a:schemeClr val="accent2">
                    <a:lumMod val="75000"/>
                  </a:schemeClr>
                </a:solidFill>
                <a:latin typeface="+mj-lt"/>
                <a:cs typeface="Arial" panose="020B0604020202020204" pitchFamily="34" charset="0"/>
              </a:rPr>
              <a:t>фарзандлари</a:t>
            </a:r>
            <a:r>
              <a:rPr lang="ru-RU" altLang="ru-RU" sz="1300" dirty="0">
                <a:solidFill>
                  <a:schemeClr val="accent2">
                    <a:lumMod val="75000"/>
                  </a:schemeClr>
                </a:solidFill>
                <a:latin typeface="+mj-lt"/>
                <a:cs typeface="Arial" panose="020B0604020202020204" pitchFamily="34" charset="0"/>
              </a:rPr>
              <a:t>.</a:t>
            </a:r>
            <a:endParaRPr lang="en-US" altLang="ru-RU" sz="1300" dirty="0">
              <a:solidFill>
                <a:schemeClr val="accent2">
                  <a:lumMod val="75000"/>
                </a:schemeClr>
              </a:solidFill>
              <a:latin typeface="+mj-lt"/>
              <a:cs typeface="Arial" panose="020B0604020202020204" pitchFamily="34" charset="0"/>
            </a:endParaRPr>
          </a:p>
        </p:txBody>
      </p:sp>
      <p:sp>
        <p:nvSpPr>
          <p:cNvPr id="2" name="TextBox 1">
            <a:extLst>
              <a:ext uri="{FF2B5EF4-FFF2-40B4-BE49-F238E27FC236}">
                <a16:creationId xmlns:a16="http://schemas.microsoft.com/office/drawing/2014/main" id="{615B9190-1B8F-4736-9302-E4E61560F2D6}"/>
              </a:ext>
            </a:extLst>
          </p:cNvPr>
          <p:cNvSpPr txBox="1"/>
          <p:nvPr/>
        </p:nvSpPr>
        <p:spPr>
          <a:xfrm>
            <a:off x="3116263" y="312249"/>
            <a:ext cx="2941637" cy="369332"/>
          </a:xfrm>
          <a:prstGeom prst="rect">
            <a:avLst/>
          </a:prstGeom>
          <a:noFill/>
        </p:spPr>
        <p:txBody>
          <a:bodyPr wrap="square" rtlCol="0">
            <a:spAutoFit/>
          </a:bodyPr>
          <a:lstStyle/>
          <a:p>
            <a:r>
              <a:rPr lang="ru-RU" sz="1800" b="1" dirty="0">
                <a:solidFill>
                  <a:schemeClr val="accent2">
                    <a:lumMod val="75000"/>
                  </a:schemeClr>
                </a:solidFill>
                <a:latin typeface="+mj-lt"/>
              </a:rPr>
              <a:t>АСОСИЙ ТУШУНЧАЛАР</a:t>
            </a:r>
          </a:p>
        </p:txBody>
      </p:sp>
      <p:sp>
        <p:nvSpPr>
          <p:cNvPr id="5" name="TextBox 4">
            <a:extLst>
              <a:ext uri="{FF2B5EF4-FFF2-40B4-BE49-F238E27FC236}">
                <a16:creationId xmlns:a16="http://schemas.microsoft.com/office/drawing/2014/main" id="{82AD7AB2-E419-4831-9AFF-2B97862080BA}"/>
              </a:ext>
            </a:extLst>
          </p:cNvPr>
          <p:cNvSpPr txBox="1"/>
          <p:nvPr/>
        </p:nvSpPr>
        <p:spPr>
          <a:xfrm>
            <a:off x="107015" y="1133663"/>
            <a:ext cx="7702550" cy="1292662"/>
          </a:xfrm>
          <a:prstGeom prst="rect">
            <a:avLst/>
          </a:prstGeom>
          <a:noFill/>
        </p:spPr>
        <p:txBody>
          <a:bodyPr wrap="square" rtlCol="0">
            <a:spAutoFit/>
          </a:bodyPr>
          <a:lstStyle/>
          <a:p>
            <a:pPr algn="just"/>
            <a:r>
              <a:rPr lang="ru-RU" sz="1300" b="1" dirty="0">
                <a:solidFill>
                  <a:schemeClr val="accent5">
                    <a:lumMod val="50000"/>
                  </a:schemeClr>
                </a:solidFill>
                <a:latin typeface="+mj-lt"/>
                <a:cs typeface="Arial" panose="020B0604020202020204" pitchFamily="34" charset="0"/>
              </a:rPr>
              <a:t>М</a:t>
            </a:r>
            <a:r>
              <a:rPr lang="uz-Cyrl-UZ" sz="1300" b="1" dirty="0">
                <a:solidFill>
                  <a:schemeClr val="accent5">
                    <a:lumMod val="50000"/>
                  </a:schemeClr>
                </a:solidFill>
                <a:latin typeface="+mj-lt"/>
                <a:cs typeface="Arial" panose="020B0604020202020204" pitchFamily="34" charset="0"/>
              </a:rPr>
              <a:t>анфаатлар тўқнашуви </a:t>
            </a:r>
            <a:r>
              <a:rPr lang="ru-RU" altLang="ru-RU" sz="1300" dirty="0">
                <a:solidFill>
                  <a:schemeClr val="accent2">
                    <a:lumMod val="75000"/>
                  </a:schemeClr>
                </a:solidFill>
                <a:latin typeface="+mj-lt"/>
                <a:cs typeface="Arial" panose="020B0604020202020204" pitchFamily="34" charset="0"/>
              </a:rPr>
              <a:t>—</a:t>
            </a:r>
            <a:r>
              <a:rPr lang="uz-Cyrl-UZ" sz="1300" dirty="0">
                <a:solidFill>
                  <a:schemeClr val="accent2">
                    <a:lumMod val="75000"/>
                  </a:schemeClr>
                </a:solidFill>
                <a:latin typeface="+mj-lt"/>
                <a:cs typeface="Arial" panose="020B0604020202020204" pitchFamily="34" charset="0"/>
              </a:rPr>
              <a:t> манфаатлар тўқнашуви - шахснинг шахсий (бевосита ёки билвосита) манфаатдорлиги унинг ўз лавозим ёки хизмат мажбуриятларини лозим даражада бажаришига таъсир кўрсатаётган ёхуд таъсир кўрсатиши мумкин бўлган ҳамда шахсий манфаатдорлик билан фуқароларнинг, ташкилотларнинг, жамиятнинг ёки давлатнинг ҳуқуқлари, қонуний манфаатлари ўртасида қарама-қаршилик юзага келаётган </a:t>
            </a:r>
            <a:r>
              <a:rPr lang="uz-Cyrl-UZ" sz="1300" b="1" dirty="0">
                <a:solidFill>
                  <a:schemeClr val="accent2">
                    <a:lumMod val="75000"/>
                  </a:schemeClr>
                </a:solidFill>
                <a:latin typeface="+mj-lt"/>
                <a:cs typeface="Arial" panose="020B0604020202020204" pitchFamily="34" charset="0"/>
              </a:rPr>
              <a:t>(мавжуд манфаатлар тўқнашуви)</a:t>
            </a:r>
            <a:r>
              <a:rPr lang="uz-Cyrl-UZ" sz="1300" dirty="0">
                <a:solidFill>
                  <a:schemeClr val="accent2">
                    <a:lumMod val="75000"/>
                  </a:schemeClr>
                </a:solidFill>
                <a:latin typeface="+mj-lt"/>
                <a:cs typeface="Arial" panose="020B0604020202020204" pitchFamily="34" charset="0"/>
              </a:rPr>
              <a:t> ёки юзага келиши мумкин бўлган </a:t>
            </a:r>
            <a:r>
              <a:rPr lang="uz-Cyrl-UZ" sz="1300" b="1" dirty="0">
                <a:solidFill>
                  <a:schemeClr val="accent2">
                    <a:lumMod val="75000"/>
                  </a:schemeClr>
                </a:solidFill>
                <a:latin typeface="+mj-lt"/>
                <a:cs typeface="Arial" panose="020B0604020202020204" pitchFamily="34" charset="0"/>
              </a:rPr>
              <a:t>(эҳтимолий манфаатлар тўқнашуви)</a:t>
            </a:r>
            <a:r>
              <a:rPr lang="uz-Cyrl-UZ" sz="1300" dirty="0">
                <a:solidFill>
                  <a:schemeClr val="accent2">
                    <a:lumMod val="75000"/>
                  </a:schemeClr>
                </a:solidFill>
                <a:latin typeface="+mj-lt"/>
                <a:cs typeface="Arial" panose="020B0604020202020204" pitchFamily="34" charset="0"/>
              </a:rPr>
              <a:t> вазият; </a:t>
            </a:r>
            <a:endParaRPr lang="ru-RU" sz="1300" dirty="0">
              <a:solidFill>
                <a:schemeClr val="accent2">
                  <a:lumMod val="75000"/>
                </a:schemeClr>
              </a:solidFill>
              <a:latin typeface="+mj-lt"/>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35" name="Google Shape;889;p62">
            <a:extLst>
              <a:ext uri="{FF2B5EF4-FFF2-40B4-BE49-F238E27FC236}">
                <a16:creationId xmlns:a16="http://schemas.microsoft.com/office/drawing/2014/main" id="{DAF5B52B-A944-4094-ADD0-5D8B461A1258}"/>
              </a:ext>
            </a:extLst>
          </p:cNvPr>
          <p:cNvSpPr/>
          <p:nvPr/>
        </p:nvSpPr>
        <p:spPr>
          <a:xfrm rot="10800000">
            <a:off x="4763894" y="3449264"/>
            <a:ext cx="3927223" cy="1512897"/>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lumMod val="50000"/>
                  </a:schemeClr>
                </a:solidFill>
                <a:latin typeface="+mj-lt"/>
              </a:rPr>
              <a:t> </a:t>
            </a:r>
            <a:endParaRPr>
              <a:solidFill>
                <a:schemeClr val="accent2">
                  <a:lumMod val="50000"/>
                </a:schemeClr>
              </a:solidFill>
              <a:latin typeface="+mj-lt"/>
            </a:endParaRPr>
          </a:p>
        </p:txBody>
      </p:sp>
      <p:sp>
        <p:nvSpPr>
          <p:cNvPr id="36" name="Google Shape;890;p62">
            <a:extLst>
              <a:ext uri="{FF2B5EF4-FFF2-40B4-BE49-F238E27FC236}">
                <a16:creationId xmlns:a16="http://schemas.microsoft.com/office/drawing/2014/main" id="{5FBD434F-6103-4E22-B8E0-6BD0660416F1}"/>
              </a:ext>
            </a:extLst>
          </p:cNvPr>
          <p:cNvSpPr/>
          <p:nvPr/>
        </p:nvSpPr>
        <p:spPr>
          <a:xfrm rot="10800000">
            <a:off x="4843516" y="3527940"/>
            <a:ext cx="3744861" cy="1349596"/>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37" name="Google Shape;901;p62">
            <a:extLst>
              <a:ext uri="{FF2B5EF4-FFF2-40B4-BE49-F238E27FC236}">
                <a16:creationId xmlns:a16="http://schemas.microsoft.com/office/drawing/2014/main" id="{3E5B59FF-8216-440A-B28B-D3A99533D152}"/>
              </a:ext>
            </a:extLst>
          </p:cNvPr>
          <p:cNvSpPr txBox="1"/>
          <p:nvPr/>
        </p:nvSpPr>
        <p:spPr>
          <a:xfrm>
            <a:off x="5092394" y="3611217"/>
            <a:ext cx="3254656" cy="1210563"/>
          </a:xfrm>
          <a:prstGeom prst="rect">
            <a:avLst/>
          </a:prstGeom>
          <a:noFill/>
          <a:ln>
            <a:noFill/>
          </a:ln>
        </p:spPr>
        <p:txBody>
          <a:bodyPr spcFirstLastPara="1" wrap="square" lIns="91425" tIns="91425" rIns="91425" bIns="91425" anchor="ctr" anchorCtr="0">
            <a:noAutofit/>
          </a:bodyPr>
          <a:lstStyle/>
          <a:p>
            <a:pPr lvl="0" algn="ctr"/>
            <a:r>
              <a:rPr lang="ru-RU" dirty="0">
                <a:solidFill>
                  <a:schemeClr val="accent2">
                    <a:lumMod val="50000"/>
                  </a:schemeClr>
                </a:solidFill>
                <a:latin typeface="+mj-lt"/>
                <a:sym typeface="Nunito"/>
              </a:rPr>
              <a:t>ходим </a:t>
            </a:r>
            <a:r>
              <a:rPr lang="ru-RU" dirty="0" err="1">
                <a:solidFill>
                  <a:schemeClr val="accent2">
                    <a:lumMod val="50000"/>
                  </a:schemeClr>
                </a:solidFill>
                <a:latin typeface="+mj-lt"/>
                <a:sym typeface="Nunito"/>
              </a:rPr>
              <a:t>ёхуд</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унинг</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яқин</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қариндошлари</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қайси</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юридик</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шахсда</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бошқарув</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органининг</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раҳбари</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ёки</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аъзоси</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бўлса</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ўша</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юридик</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шахс</a:t>
            </a:r>
            <a:endParaRPr lang="ru-RU" dirty="0">
              <a:solidFill>
                <a:schemeClr val="accent2">
                  <a:lumMod val="50000"/>
                </a:schemeClr>
              </a:solidFill>
              <a:latin typeface="+mj-lt"/>
              <a:sym typeface="Nunito"/>
            </a:endParaRPr>
          </a:p>
        </p:txBody>
      </p:sp>
      <p:sp>
        <p:nvSpPr>
          <p:cNvPr id="26" name="Google Shape;891;p62">
            <a:extLst>
              <a:ext uri="{FF2B5EF4-FFF2-40B4-BE49-F238E27FC236}">
                <a16:creationId xmlns:a16="http://schemas.microsoft.com/office/drawing/2014/main" id="{6D883959-F5D2-4E6C-AEDB-E8AC18B68C15}"/>
              </a:ext>
            </a:extLst>
          </p:cNvPr>
          <p:cNvSpPr/>
          <p:nvPr/>
        </p:nvSpPr>
        <p:spPr>
          <a:xfrm>
            <a:off x="4571998" y="4046013"/>
            <a:ext cx="436500" cy="436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27" name="Google Shape;892;p62">
            <a:extLst>
              <a:ext uri="{FF2B5EF4-FFF2-40B4-BE49-F238E27FC236}">
                <a16:creationId xmlns:a16="http://schemas.microsoft.com/office/drawing/2014/main" id="{7EFC3938-12AA-409B-A2C7-844F5506F485}"/>
              </a:ext>
            </a:extLst>
          </p:cNvPr>
          <p:cNvSpPr/>
          <p:nvPr/>
        </p:nvSpPr>
        <p:spPr>
          <a:xfrm>
            <a:off x="4625973" y="4099787"/>
            <a:ext cx="328500" cy="328800"/>
          </a:xfrm>
          <a:prstGeom prst="ellipse">
            <a:avLst/>
          </a:prstGeom>
          <a:gradFill>
            <a:gsLst>
              <a:gs pos="0">
                <a:schemeClr val="lt1"/>
              </a:gs>
              <a:gs pos="100000">
                <a:srgbClr val="F0F0F3"/>
              </a:gs>
            </a:gsLst>
            <a:lin ang="5400700" scaled="0"/>
          </a:gradFill>
          <a:ln>
            <a:noFill/>
          </a:ln>
          <a:effectLst>
            <a:outerShdw blurRad="571500" dist="142875" dir="51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28" name="Google Shape;893;p62">
            <a:extLst>
              <a:ext uri="{FF2B5EF4-FFF2-40B4-BE49-F238E27FC236}">
                <a16:creationId xmlns:a16="http://schemas.microsoft.com/office/drawing/2014/main" id="{F43A7739-3ABD-4FCC-B75F-874E78C8B59C}"/>
              </a:ext>
            </a:extLst>
          </p:cNvPr>
          <p:cNvSpPr/>
          <p:nvPr/>
        </p:nvSpPr>
        <p:spPr>
          <a:xfrm>
            <a:off x="4703096" y="4177112"/>
            <a:ext cx="174300" cy="174300"/>
          </a:xfrm>
          <a:prstGeom prst="ellipse">
            <a:avLst/>
          </a:prstGeom>
          <a:solidFill>
            <a:schemeClr val="accen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887" name="Google Shape;887;p62"/>
          <p:cNvSpPr/>
          <p:nvPr/>
        </p:nvSpPr>
        <p:spPr>
          <a:xfrm>
            <a:off x="315070" y="1624347"/>
            <a:ext cx="4188000" cy="2762100"/>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9" name="Google Shape;889;p62"/>
          <p:cNvSpPr/>
          <p:nvPr/>
        </p:nvSpPr>
        <p:spPr>
          <a:xfrm rot="10800000">
            <a:off x="4764073" y="2107144"/>
            <a:ext cx="3927223" cy="1551760"/>
          </a:xfrm>
          <a:prstGeom prst="flowChartTerminator">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lumMod val="50000"/>
                  </a:schemeClr>
                </a:solidFill>
                <a:latin typeface="+mj-lt"/>
              </a:rPr>
              <a:t> </a:t>
            </a:r>
            <a:endParaRPr>
              <a:solidFill>
                <a:schemeClr val="accent2">
                  <a:lumMod val="50000"/>
                </a:schemeClr>
              </a:solidFill>
              <a:latin typeface="+mj-lt"/>
            </a:endParaRPr>
          </a:p>
        </p:txBody>
      </p:sp>
      <p:sp>
        <p:nvSpPr>
          <p:cNvPr id="890" name="Google Shape;890;p62"/>
          <p:cNvSpPr/>
          <p:nvPr/>
        </p:nvSpPr>
        <p:spPr>
          <a:xfrm rot="10800000">
            <a:off x="4843695" y="2185821"/>
            <a:ext cx="3744861" cy="1388264"/>
          </a:xfrm>
          <a:prstGeom prst="flowChartTerminator">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891" name="Google Shape;891;p62"/>
          <p:cNvSpPr/>
          <p:nvPr/>
        </p:nvSpPr>
        <p:spPr>
          <a:xfrm>
            <a:off x="4572000" y="2657936"/>
            <a:ext cx="436500" cy="436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892" name="Google Shape;892;p62"/>
          <p:cNvSpPr/>
          <p:nvPr/>
        </p:nvSpPr>
        <p:spPr>
          <a:xfrm>
            <a:off x="4625975" y="2711710"/>
            <a:ext cx="328500" cy="328800"/>
          </a:xfrm>
          <a:prstGeom prst="ellipse">
            <a:avLst/>
          </a:prstGeom>
          <a:gradFill>
            <a:gsLst>
              <a:gs pos="0">
                <a:schemeClr val="lt1"/>
              </a:gs>
              <a:gs pos="100000">
                <a:srgbClr val="F0F0F3"/>
              </a:gs>
            </a:gsLst>
            <a:lin ang="5400700" scaled="0"/>
          </a:gradFill>
          <a:ln>
            <a:noFill/>
          </a:ln>
          <a:effectLst>
            <a:outerShdw blurRad="571500" dist="142875" dir="51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893" name="Google Shape;893;p62"/>
          <p:cNvSpPr/>
          <p:nvPr/>
        </p:nvSpPr>
        <p:spPr>
          <a:xfrm>
            <a:off x="4703098" y="2789035"/>
            <a:ext cx="174300" cy="174300"/>
          </a:xfrm>
          <a:prstGeom prst="ellipse">
            <a:avLst/>
          </a:prstGeom>
          <a:solidFill>
            <a:srgbClr val="2699E3"/>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897" name="Google Shape;897;p62"/>
          <p:cNvSpPr txBox="1">
            <a:spLocks noGrp="1"/>
          </p:cNvSpPr>
          <p:nvPr>
            <p:ph type="title"/>
          </p:nvPr>
        </p:nvSpPr>
        <p:spPr>
          <a:xfrm>
            <a:off x="1718285" y="285952"/>
            <a:ext cx="5707430" cy="963159"/>
          </a:xfrm>
          <a:prstGeom prst="rect">
            <a:avLst/>
          </a:prstGeom>
        </p:spPr>
        <p:txBody>
          <a:bodyPr spcFirstLastPara="1" wrap="square" lIns="91425" tIns="91425" rIns="91425" bIns="91425" anchor="ctr" anchorCtr="0">
            <a:noAutofit/>
          </a:bodyPr>
          <a:lstStyle/>
          <a:p>
            <a:pPr lvl="0"/>
            <a:r>
              <a:rPr lang="ru-RU" sz="1600" b="0" dirty="0">
                <a:solidFill>
                  <a:schemeClr val="tx2">
                    <a:lumMod val="50000"/>
                  </a:schemeClr>
                </a:solidFill>
                <a:latin typeface="+mj-lt"/>
              </a:rPr>
              <a:t>ҚУЙИДАГИ ШАХСЛАР ДАВЛАТ ОРГАНИНИНГ ЁКИ БОШҚА ТАШКИЛОТНИНГ ХОДИМИГА </a:t>
            </a:r>
            <a:br>
              <a:rPr lang="en-US" sz="1600" b="0" dirty="0">
                <a:solidFill>
                  <a:schemeClr val="tx2">
                    <a:lumMod val="50000"/>
                  </a:schemeClr>
                </a:solidFill>
                <a:latin typeface="+mj-lt"/>
              </a:rPr>
            </a:br>
            <a:r>
              <a:rPr lang="ru-RU" sz="1600" dirty="0">
                <a:solidFill>
                  <a:schemeClr val="tx2">
                    <a:lumMod val="50000"/>
                  </a:schemeClr>
                </a:solidFill>
                <a:latin typeface="+mj-lt"/>
              </a:rPr>
              <a:t>АЛОҚАДОР ШАХСЛАР </a:t>
            </a:r>
            <a:r>
              <a:rPr lang="ru-RU" sz="1600" b="0" dirty="0">
                <a:solidFill>
                  <a:schemeClr val="tx2">
                    <a:lumMod val="50000"/>
                  </a:schemeClr>
                </a:solidFill>
                <a:latin typeface="+mj-lt"/>
              </a:rPr>
              <a:t>ДЕБ ЭЪТИРОФ ЭТИЛАДИ:</a:t>
            </a:r>
          </a:p>
        </p:txBody>
      </p:sp>
      <p:sp>
        <p:nvSpPr>
          <p:cNvPr id="901" name="Google Shape;901;p62"/>
          <p:cNvSpPr txBox="1"/>
          <p:nvPr/>
        </p:nvSpPr>
        <p:spPr>
          <a:xfrm>
            <a:off x="5048353" y="2273101"/>
            <a:ext cx="3335544" cy="1210563"/>
          </a:xfrm>
          <a:prstGeom prst="rect">
            <a:avLst/>
          </a:prstGeom>
          <a:noFill/>
          <a:ln>
            <a:noFill/>
          </a:ln>
        </p:spPr>
        <p:txBody>
          <a:bodyPr spcFirstLastPara="1" wrap="square" lIns="91425" tIns="91425" rIns="91425" bIns="91425" anchor="ctr" anchorCtr="0">
            <a:noAutofit/>
          </a:bodyPr>
          <a:lstStyle/>
          <a:p>
            <a:pPr lvl="0" algn="ctr"/>
            <a:r>
              <a:rPr lang="ru-RU" dirty="0">
                <a:solidFill>
                  <a:schemeClr val="accent2">
                    <a:lumMod val="50000"/>
                  </a:schemeClr>
                </a:solidFill>
                <a:latin typeface="+mj-lt"/>
                <a:sym typeface="Nunito"/>
              </a:rPr>
              <a:t>ходим </a:t>
            </a:r>
            <a:r>
              <a:rPr lang="ru-RU" dirty="0" err="1">
                <a:solidFill>
                  <a:schemeClr val="accent2">
                    <a:lumMod val="50000"/>
                  </a:schemeClr>
                </a:solidFill>
                <a:latin typeface="+mj-lt"/>
                <a:sym typeface="Nunito"/>
              </a:rPr>
              <a:t>ва</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ёки</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унинг</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яқин</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қариндошлари</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қайси</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юридик</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шахснинг</a:t>
            </a:r>
            <a:r>
              <a:rPr lang="ru-RU" dirty="0">
                <a:solidFill>
                  <a:schemeClr val="accent2">
                    <a:lumMod val="50000"/>
                  </a:schemeClr>
                </a:solidFill>
                <a:latin typeface="+mj-lt"/>
                <a:sym typeface="Nunito"/>
              </a:rPr>
              <a:t> устав </a:t>
            </a:r>
            <a:r>
              <a:rPr lang="ru-RU" dirty="0" err="1">
                <a:solidFill>
                  <a:schemeClr val="accent2">
                    <a:lumMod val="50000"/>
                  </a:schemeClr>
                </a:solidFill>
                <a:latin typeface="+mj-lt"/>
                <a:sym typeface="Nunito"/>
              </a:rPr>
              <a:t>фонди</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акцияларига</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ёки</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улушларига</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эгалик</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қилса</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ўша</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юридик</a:t>
            </a:r>
            <a:r>
              <a:rPr lang="ru-RU" dirty="0">
                <a:solidFill>
                  <a:schemeClr val="accent2">
                    <a:lumMod val="50000"/>
                  </a:schemeClr>
                </a:solidFill>
                <a:latin typeface="+mj-lt"/>
                <a:sym typeface="Nunito"/>
              </a:rPr>
              <a:t> </a:t>
            </a:r>
            <a:r>
              <a:rPr lang="ru-RU" dirty="0" err="1">
                <a:solidFill>
                  <a:schemeClr val="accent2">
                    <a:lumMod val="50000"/>
                  </a:schemeClr>
                </a:solidFill>
                <a:latin typeface="+mj-lt"/>
                <a:sym typeface="Nunito"/>
              </a:rPr>
              <a:t>шахс</a:t>
            </a:r>
            <a:endParaRPr lang="ru-RU" dirty="0">
              <a:solidFill>
                <a:schemeClr val="accent2">
                  <a:lumMod val="50000"/>
                </a:schemeClr>
              </a:solidFill>
              <a:latin typeface="+mj-lt"/>
              <a:sym typeface="Nunito"/>
            </a:endParaRPr>
          </a:p>
        </p:txBody>
      </p:sp>
      <p:pic>
        <p:nvPicPr>
          <p:cNvPr id="25" name="Рисунок 24">
            <a:extLst>
              <a:ext uri="{FF2B5EF4-FFF2-40B4-BE49-F238E27FC236}">
                <a16:creationId xmlns:a16="http://schemas.microsoft.com/office/drawing/2014/main" id="{36444627-19EE-4235-9268-94E05D418C9B}"/>
              </a:ext>
            </a:extLst>
          </p:cNvPr>
          <p:cNvPicPr>
            <a:picLocks noChangeAspect="1"/>
          </p:cNvPicPr>
          <p:nvPr/>
        </p:nvPicPr>
        <p:blipFill>
          <a:blip r:embed="rId3"/>
          <a:srcRect l="1737" t="3141" r="1727" b="4608"/>
          <a:stretch>
            <a:fillRect/>
          </a:stretch>
        </p:blipFill>
        <p:spPr>
          <a:xfrm>
            <a:off x="475286" y="1795966"/>
            <a:ext cx="3831173" cy="2440755"/>
          </a:xfrm>
          <a:custGeom>
            <a:avLst/>
            <a:gdLst>
              <a:gd name="connsiteX0" fmla="*/ 406801 w 3831173"/>
              <a:gd name="connsiteY0" fmla="*/ 0 h 2440755"/>
              <a:gd name="connsiteX1" fmla="*/ 3424372 w 3831173"/>
              <a:gd name="connsiteY1" fmla="*/ 0 h 2440755"/>
              <a:gd name="connsiteX2" fmla="*/ 3831173 w 3831173"/>
              <a:gd name="connsiteY2" fmla="*/ 406801 h 2440755"/>
              <a:gd name="connsiteX3" fmla="*/ 3831173 w 3831173"/>
              <a:gd name="connsiteY3" fmla="*/ 2033954 h 2440755"/>
              <a:gd name="connsiteX4" fmla="*/ 3424372 w 3831173"/>
              <a:gd name="connsiteY4" fmla="*/ 2440755 h 2440755"/>
              <a:gd name="connsiteX5" fmla="*/ 406801 w 3831173"/>
              <a:gd name="connsiteY5" fmla="*/ 2440755 h 2440755"/>
              <a:gd name="connsiteX6" fmla="*/ 0 w 3831173"/>
              <a:gd name="connsiteY6" fmla="*/ 2033954 h 2440755"/>
              <a:gd name="connsiteX7" fmla="*/ 0 w 3831173"/>
              <a:gd name="connsiteY7" fmla="*/ 406801 h 2440755"/>
              <a:gd name="connsiteX8" fmla="*/ 406801 w 3831173"/>
              <a:gd name="connsiteY8" fmla="*/ 0 h 24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173" h="2440755">
                <a:moveTo>
                  <a:pt x="406801" y="0"/>
                </a:moveTo>
                <a:lnTo>
                  <a:pt x="3424372" y="0"/>
                </a:lnTo>
                <a:cubicBezTo>
                  <a:pt x="3649042" y="0"/>
                  <a:pt x="3831173" y="182131"/>
                  <a:pt x="3831173" y="406801"/>
                </a:cubicBezTo>
                <a:lnTo>
                  <a:pt x="3831173" y="2033954"/>
                </a:lnTo>
                <a:cubicBezTo>
                  <a:pt x="3831173" y="2258624"/>
                  <a:pt x="3649042" y="2440755"/>
                  <a:pt x="3424372" y="2440755"/>
                </a:cubicBezTo>
                <a:lnTo>
                  <a:pt x="406801" y="2440755"/>
                </a:lnTo>
                <a:cubicBezTo>
                  <a:pt x="182131" y="2440755"/>
                  <a:pt x="0" y="2258624"/>
                  <a:pt x="0" y="2033954"/>
                </a:cubicBezTo>
                <a:lnTo>
                  <a:pt x="0" y="406801"/>
                </a:lnTo>
                <a:cubicBezTo>
                  <a:pt x="0" y="182131"/>
                  <a:pt x="182131" y="0"/>
                  <a:pt x="406801" y="0"/>
                </a:cubicBezTo>
                <a:close/>
              </a:path>
            </a:pathLst>
          </a:custGeom>
        </p:spPr>
      </p:pic>
      <p:sp>
        <p:nvSpPr>
          <p:cNvPr id="23" name="Rectangle: Rounded Corners 8">
            <a:extLst>
              <a:ext uri="{FF2B5EF4-FFF2-40B4-BE49-F238E27FC236}">
                <a16:creationId xmlns:a16="http://schemas.microsoft.com/office/drawing/2014/main" id="{A286EC0A-1FEF-4495-98A1-ACA80E0CEE66}"/>
              </a:ext>
            </a:extLst>
          </p:cNvPr>
          <p:cNvSpPr/>
          <p:nvPr/>
        </p:nvSpPr>
        <p:spPr>
          <a:xfrm>
            <a:off x="4767414" y="1381912"/>
            <a:ext cx="3922823" cy="822617"/>
          </a:xfrm>
          <a:prstGeom prst="roundRect">
            <a:avLst>
              <a:gd name="adj" fmla="val 50000"/>
            </a:avLst>
          </a:prstGeom>
          <a:solidFill>
            <a:srgbClr val="FCFCFC"/>
          </a:soli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24" name="Rectangle: Rounded Corners 37">
            <a:extLst>
              <a:ext uri="{FF2B5EF4-FFF2-40B4-BE49-F238E27FC236}">
                <a16:creationId xmlns:a16="http://schemas.microsoft.com/office/drawing/2014/main" id="{77E27D05-C5F2-49D4-8135-65D470B17B04}"/>
              </a:ext>
            </a:extLst>
          </p:cNvPr>
          <p:cNvSpPr/>
          <p:nvPr/>
        </p:nvSpPr>
        <p:spPr>
          <a:xfrm>
            <a:off x="4865651" y="1450189"/>
            <a:ext cx="3728334" cy="686063"/>
          </a:xfrm>
          <a:prstGeom prst="roundRect">
            <a:avLst>
              <a:gd name="adj" fmla="val 50000"/>
            </a:avLst>
          </a:prstGeom>
          <a:gradFill>
            <a:gsLst>
              <a:gs pos="0">
                <a:schemeClr val="lt1"/>
              </a:gs>
              <a:gs pos="100000">
                <a:srgbClr val="F2F2F4"/>
              </a:gs>
            </a:gsLst>
            <a:path path="circle">
              <a:fillToRect l="50000" t="50000" r="50000" b="50000"/>
            </a:path>
          </a:gra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2" name="Прямоугольник 1">
            <a:extLst>
              <a:ext uri="{FF2B5EF4-FFF2-40B4-BE49-F238E27FC236}">
                <a16:creationId xmlns:a16="http://schemas.microsoft.com/office/drawing/2014/main" id="{5C02ED81-E271-494A-B0BC-1964561D7E6E}"/>
              </a:ext>
            </a:extLst>
          </p:cNvPr>
          <p:cNvSpPr/>
          <p:nvPr/>
        </p:nvSpPr>
        <p:spPr>
          <a:xfrm>
            <a:off x="5218496" y="1603258"/>
            <a:ext cx="2823209" cy="307777"/>
          </a:xfrm>
          <a:prstGeom prst="rect">
            <a:avLst/>
          </a:prstGeom>
        </p:spPr>
        <p:txBody>
          <a:bodyPr wrap="none">
            <a:spAutoFit/>
          </a:bodyPr>
          <a:lstStyle/>
          <a:p>
            <a:pPr algn="ctr"/>
            <a:r>
              <a:rPr lang="ru-RU" dirty="0">
                <a:solidFill>
                  <a:schemeClr val="accent2">
                    <a:lumMod val="50000"/>
                  </a:schemeClr>
                </a:solidFill>
                <a:latin typeface="+mj-lt"/>
              </a:rPr>
              <a:t> </a:t>
            </a:r>
            <a:r>
              <a:rPr lang="ru-RU" dirty="0" err="1">
                <a:solidFill>
                  <a:schemeClr val="accent2">
                    <a:lumMod val="50000"/>
                  </a:schemeClr>
                </a:solidFill>
                <a:latin typeface="+mj-lt"/>
              </a:rPr>
              <a:t>ходимнинг</a:t>
            </a:r>
            <a:r>
              <a:rPr lang="ru-RU" dirty="0">
                <a:solidFill>
                  <a:schemeClr val="accent2">
                    <a:lumMod val="50000"/>
                  </a:schemeClr>
                </a:solidFill>
                <a:latin typeface="+mj-lt"/>
              </a:rPr>
              <a:t> </a:t>
            </a:r>
            <a:r>
              <a:rPr lang="ru-RU" dirty="0" err="1">
                <a:solidFill>
                  <a:schemeClr val="accent2">
                    <a:lumMod val="50000"/>
                  </a:schemeClr>
                </a:solidFill>
                <a:latin typeface="+mj-lt"/>
              </a:rPr>
              <a:t>яқин</a:t>
            </a:r>
            <a:r>
              <a:rPr lang="ru-RU" dirty="0">
                <a:solidFill>
                  <a:schemeClr val="accent2">
                    <a:lumMod val="50000"/>
                  </a:schemeClr>
                </a:solidFill>
                <a:latin typeface="+mj-lt"/>
              </a:rPr>
              <a:t> </a:t>
            </a:r>
            <a:r>
              <a:rPr lang="ru-RU" dirty="0" err="1">
                <a:solidFill>
                  <a:schemeClr val="accent2">
                    <a:lumMod val="50000"/>
                  </a:schemeClr>
                </a:solidFill>
                <a:latin typeface="+mj-lt"/>
              </a:rPr>
              <a:t>қариндошлари</a:t>
            </a:r>
            <a:endParaRPr lang="ru-RU" dirty="0">
              <a:solidFill>
                <a:schemeClr val="accent2">
                  <a:lumMod val="50000"/>
                </a:schemeClr>
              </a:solidFill>
              <a:latin typeface="+mj-lt"/>
            </a:endParaRPr>
          </a:p>
        </p:txBody>
      </p:sp>
      <p:grpSp>
        <p:nvGrpSpPr>
          <p:cNvPr id="30" name="Группа 29"/>
          <p:cNvGrpSpPr/>
          <p:nvPr/>
        </p:nvGrpSpPr>
        <p:grpSpPr>
          <a:xfrm>
            <a:off x="4576410" y="1583314"/>
            <a:ext cx="436500" cy="436500"/>
            <a:chOff x="3943893" y="1184553"/>
            <a:chExt cx="436500" cy="436500"/>
          </a:xfrm>
        </p:grpSpPr>
        <p:sp>
          <p:nvSpPr>
            <p:cNvPr id="896" name="Google Shape;896;p62"/>
            <p:cNvSpPr/>
            <p:nvPr/>
          </p:nvSpPr>
          <p:spPr>
            <a:xfrm>
              <a:off x="3943893" y="1184553"/>
              <a:ext cx="436500" cy="436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903" name="Google Shape;903;p62"/>
            <p:cNvSpPr/>
            <p:nvPr/>
          </p:nvSpPr>
          <p:spPr>
            <a:xfrm>
              <a:off x="3997868" y="1238327"/>
              <a:ext cx="328500" cy="328800"/>
            </a:xfrm>
            <a:prstGeom prst="ellipse">
              <a:avLst/>
            </a:prstGeom>
            <a:gradFill>
              <a:gsLst>
                <a:gs pos="0">
                  <a:schemeClr val="lt1"/>
                </a:gs>
                <a:gs pos="100000">
                  <a:srgbClr val="F0F0F3"/>
                </a:gs>
              </a:gsLst>
              <a:lin ang="5400700" scaled="0"/>
            </a:gradFill>
            <a:ln>
              <a:noFill/>
            </a:ln>
            <a:effectLst>
              <a:outerShdw blurRad="571500" dist="142875" dir="51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904" name="Google Shape;904;p62"/>
            <p:cNvSpPr/>
            <p:nvPr/>
          </p:nvSpPr>
          <p:spPr>
            <a:xfrm>
              <a:off x="4074991" y="1315652"/>
              <a:ext cx="174300" cy="174300"/>
            </a:xfrm>
            <a:prstGeom prst="ellipse">
              <a:avLst/>
            </a:prstGeom>
            <a:solidFill>
              <a:schemeClr val="lt2"/>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grpSp>
    </p:spTree>
    <p:extLst>
      <p:ext uri="{BB962C8B-B14F-4D97-AF65-F5344CB8AC3E}">
        <p14:creationId xmlns:p14="http://schemas.microsoft.com/office/powerpoint/2010/main" val="221241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64"/>
          <p:cNvSpPr txBox="1">
            <a:spLocks noGrp="1"/>
          </p:cNvSpPr>
          <p:nvPr>
            <p:ph type="title"/>
          </p:nvPr>
        </p:nvSpPr>
        <p:spPr>
          <a:xfrm>
            <a:off x="857186" y="114705"/>
            <a:ext cx="7717800" cy="370800"/>
          </a:xfrm>
          <a:prstGeom prst="rect">
            <a:avLst/>
          </a:prstGeom>
        </p:spPr>
        <p:txBody>
          <a:bodyPr spcFirstLastPara="1" wrap="square" lIns="91425" tIns="91425" rIns="91425" bIns="91425" anchor="ctr" anchorCtr="0">
            <a:noAutofit/>
          </a:bodyPr>
          <a:lstStyle/>
          <a:p>
            <a:pPr lvl="0"/>
            <a:r>
              <a:rPr lang="ru-RU" sz="1600" b="0" dirty="0">
                <a:solidFill>
                  <a:srgbClr val="002060"/>
                </a:solidFill>
                <a:latin typeface="+mj-lt"/>
              </a:rPr>
              <a:t>Давлат </a:t>
            </a:r>
            <a:r>
              <a:rPr lang="ru-RU" sz="1600" b="0" dirty="0" err="1">
                <a:solidFill>
                  <a:srgbClr val="002060"/>
                </a:solidFill>
                <a:latin typeface="+mj-lt"/>
              </a:rPr>
              <a:t>органи</a:t>
            </a:r>
            <a:r>
              <a:rPr lang="ru-RU" sz="1600" b="0" dirty="0">
                <a:solidFill>
                  <a:srgbClr val="002060"/>
                </a:solidFill>
                <a:latin typeface="+mj-lt"/>
              </a:rPr>
              <a:t> </a:t>
            </a:r>
            <a:r>
              <a:rPr lang="ru-RU" sz="1600" b="0" dirty="0" err="1">
                <a:solidFill>
                  <a:srgbClr val="002060"/>
                </a:solidFill>
                <a:latin typeface="+mj-lt"/>
              </a:rPr>
              <a:t>ёки</a:t>
            </a:r>
            <a:r>
              <a:rPr lang="ru-RU" sz="1600" b="0" dirty="0">
                <a:solidFill>
                  <a:srgbClr val="002060"/>
                </a:solidFill>
                <a:latin typeface="+mj-lt"/>
              </a:rPr>
              <a:t> </a:t>
            </a:r>
            <a:r>
              <a:rPr lang="ru-RU" sz="1600" b="0" dirty="0" err="1">
                <a:solidFill>
                  <a:srgbClr val="002060"/>
                </a:solidFill>
                <a:latin typeface="+mj-lt"/>
              </a:rPr>
              <a:t>бошқа</a:t>
            </a:r>
            <a:r>
              <a:rPr lang="ru-RU" sz="1600" b="0" dirty="0">
                <a:solidFill>
                  <a:srgbClr val="002060"/>
                </a:solidFill>
                <a:latin typeface="+mj-lt"/>
              </a:rPr>
              <a:t> </a:t>
            </a:r>
            <a:r>
              <a:rPr lang="ru-RU" sz="1600" b="0" dirty="0" err="1">
                <a:solidFill>
                  <a:srgbClr val="002060"/>
                </a:solidFill>
                <a:latin typeface="+mj-lt"/>
              </a:rPr>
              <a:t>ташкилот</a:t>
            </a:r>
            <a:r>
              <a:rPr lang="ru-RU" sz="1600" b="0" dirty="0">
                <a:solidFill>
                  <a:srgbClr val="002060"/>
                </a:solidFill>
                <a:latin typeface="+mj-lt"/>
              </a:rPr>
              <a:t> </a:t>
            </a:r>
            <a:r>
              <a:rPr lang="ru-RU" sz="1600" b="0" dirty="0" err="1">
                <a:solidFill>
                  <a:srgbClr val="002060"/>
                </a:solidFill>
                <a:latin typeface="+mj-lt"/>
              </a:rPr>
              <a:t>ходимининг</a:t>
            </a:r>
            <a:r>
              <a:rPr lang="ru-RU" sz="1600" b="0" dirty="0">
                <a:solidFill>
                  <a:srgbClr val="002060"/>
                </a:solidFill>
                <a:latin typeface="+mj-lt"/>
              </a:rPr>
              <a:t> </a:t>
            </a:r>
            <a:r>
              <a:rPr lang="ru-RU" sz="1600" b="0" dirty="0" err="1">
                <a:solidFill>
                  <a:srgbClr val="002060"/>
                </a:solidFill>
                <a:latin typeface="+mj-lt"/>
              </a:rPr>
              <a:t>манфаатлар</a:t>
            </a:r>
            <a:r>
              <a:rPr lang="ru-RU" sz="1600" b="0" dirty="0">
                <a:solidFill>
                  <a:srgbClr val="002060"/>
                </a:solidFill>
                <a:latin typeface="+mj-lt"/>
              </a:rPr>
              <a:t> </a:t>
            </a:r>
            <a:r>
              <a:rPr lang="ru-RU" sz="1600" b="0" dirty="0" err="1">
                <a:solidFill>
                  <a:srgbClr val="002060"/>
                </a:solidFill>
                <a:latin typeface="+mj-lt"/>
              </a:rPr>
              <a:t>тўқнашуви</a:t>
            </a:r>
            <a:r>
              <a:rPr lang="ru-RU" sz="1600" b="0" dirty="0">
                <a:solidFill>
                  <a:srgbClr val="002060"/>
                </a:solidFill>
                <a:latin typeface="+mj-lt"/>
              </a:rPr>
              <a:t> </a:t>
            </a:r>
            <a:r>
              <a:rPr lang="ru-RU" sz="1600" b="0" dirty="0" err="1">
                <a:solidFill>
                  <a:srgbClr val="002060"/>
                </a:solidFill>
                <a:latin typeface="+mj-lt"/>
              </a:rPr>
              <a:t>билан</a:t>
            </a:r>
            <a:r>
              <a:rPr lang="ru-RU" sz="1600" b="0" dirty="0">
                <a:solidFill>
                  <a:srgbClr val="002060"/>
                </a:solidFill>
                <a:latin typeface="+mj-lt"/>
              </a:rPr>
              <a:t> </a:t>
            </a:r>
            <a:r>
              <a:rPr lang="ru-RU" sz="1600" b="0" dirty="0" err="1">
                <a:solidFill>
                  <a:srgbClr val="002060"/>
                </a:solidFill>
                <a:latin typeface="+mj-lt"/>
              </a:rPr>
              <a:t>боғлиқ</a:t>
            </a:r>
            <a:r>
              <a:rPr lang="ru-RU" sz="1600" b="0" dirty="0">
                <a:solidFill>
                  <a:srgbClr val="002060"/>
                </a:solidFill>
                <a:latin typeface="+mj-lt"/>
              </a:rPr>
              <a:t> </a:t>
            </a:r>
            <a:r>
              <a:rPr lang="ru-RU" sz="1600" b="0" dirty="0" err="1">
                <a:solidFill>
                  <a:srgbClr val="002060"/>
                </a:solidFill>
                <a:latin typeface="+mj-lt"/>
              </a:rPr>
              <a:t>муносабатларни</a:t>
            </a:r>
            <a:r>
              <a:rPr lang="ru-RU" sz="1600" b="0" dirty="0">
                <a:solidFill>
                  <a:srgbClr val="002060"/>
                </a:solidFill>
                <a:latin typeface="+mj-lt"/>
              </a:rPr>
              <a:t> </a:t>
            </a:r>
            <a:r>
              <a:rPr lang="ru-RU" sz="1600" b="0" dirty="0" err="1">
                <a:solidFill>
                  <a:srgbClr val="002060"/>
                </a:solidFill>
                <a:latin typeface="+mj-lt"/>
              </a:rPr>
              <a:t>тартибга</a:t>
            </a:r>
            <a:r>
              <a:rPr lang="ru-RU" sz="1600" b="0" dirty="0">
                <a:solidFill>
                  <a:srgbClr val="002060"/>
                </a:solidFill>
                <a:latin typeface="+mj-lt"/>
              </a:rPr>
              <a:t> </a:t>
            </a:r>
            <a:r>
              <a:rPr lang="ru-RU" sz="1600" b="0" dirty="0" err="1">
                <a:solidFill>
                  <a:srgbClr val="002060"/>
                </a:solidFill>
                <a:latin typeface="+mj-lt"/>
              </a:rPr>
              <a:t>солишдаги</a:t>
            </a:r>
            <a:r>
              <a:rPr lang="ru-RU" sz="1600" b="0" dirty="0">
                <a:solidFill>
                  <a:srgbClr val="002060"/>
                </a:solidFill>
                <a:latin typeface="+mj-lt"/>
              </a:rPr>
              <a:t> </a:t>
            </a:r>
            <a:r>
              <a:rPr lang="ru-RU" sz="1600" b="0" dirty="0" err="1">
                <a:solidFill>
                  <a:srgbClr val="002060"/>
                </a:solidFill>
                <a:latin typeface="+mj-lt"/>
              </a:rPr>
              <a:t>ҳуқуқ</a:t>
            </a:r>
            <a:r>
              <a:rPr lang="ru-RU" sz="1600" b="0" dirty="0">
                <a:solidFill>
                  <a:srgbClr val="002060"/>
                </a:solidFill>
                <a:latin typeface="+mj-lt"/>
              </a:rPr>
              <a:t> </a:t>
            </a:r>
            <a:r>
              <a:rPr lang="ru-RU" sz="1600" b="0" dirty="0" err="1">
                <a:solidFill>
                  <a:srgbClr val="002060"/>
                </a:solidFill>
                <a:latin typeface="+mj-lt"/>
              </a:rPr>
              <a:t>ва</a:t>
            </a:r>
            <a:r>
              <a:rPr lang="ru-RU" sz="1600" b="0" dirty="0">
                <a:solidFill>
                  <a:srgbClr val="002060"/>
                </a:solidFill>
                <a:latin typeface="+mj-lt"/>
              </a:rPr>
              <a:t> </a:t>
            </a:r>
            <a:r>
              <a:rPr lang="ru-RU" sz="1600" b="0" dirty="0" err="1">
                <a:solidFill>
                  <a:srgbClr val="002060"/>
                </a:solidFill>
                <a:latin typeface="+mj-lt"/>
              </a:rPr>
              <a:t>мажбуриятлари</a:t>
            </a:r>
            <a:endParaRPr sz="1600" b="0" dirty="0">
              <a:solidFill>
                <a:srgbClr val="002060"/>
              </a:solidFill>
              <a:latin typeface="+mj-lt"/>
            </a:endParaRPr>
          </a:p>
        </p:txBody>
      </p:sp>
      <p:sp>
        <p:nvSpPr>
          <p:cNvPr id="9" name="Rectangle: Rounded Corners 8">
            <a:extLst>
              <a:ext uri="{FF2B5EF4-FFF2-40B4-BE49-F238E27FC236}">
                <a16:creationId xmlns:a16="http://schemas.microsoft.com/office/drawing/2014/main" id="{A286EC0A-1FEF-4495-98A1-ACA80E0CEE66}"/>
              </a:ext>
            </a:extLst>
          </p:cNvPr>
          <p:cNvSpPr/>
          <p:nvPr/>
        </p:nvSpPr>
        <p:spPr>
          <a:xfrm>
            <a:off x="1116689" y="710631"/>
            <a:ext cx="7458297" cy="924110"/>
          </a:xfrm>
          <a:prstGeom prst="roundRect">
            <a:avLst>
              <a:gd name="adj" fmla="val 44574"/>
            </a:avLst>
          </a:prstGeom>
          <a:solidFill>
            <a:srgbClr val="FCFCFC"/>
          </a:soli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38" name="Rectangle: Rounded Corners 37">
            <a:extLst>
              <a:ext uri="{FF2B5EF4-FFF2-40B4-BE49-F238E27FC236}">
                <a16:creationId xmlns:a16="http://schemas.microsoft.com/office/drawing/2014/main" id="{77E27D05-C5F2-49D4-8135-65D470B17B04}"/>
              </a:ext>
            </a:extLst>
          </p:cNvPr>
          <p:cNvSpPr/>
          <p:nvPr/>
        </p:nvSpPr>
        <p:spPr>
          <a:xfrm>
            <a:off x="1206746" y="778172"/>
            <a:ext cx="7285114" cy="786021"/>
          </a:xfrm>
          <a:prstGeom prst="roundRect">
            <a:avLst>
              <a:gd name="adj" fmla="val 44574"/>
            </a:avLst>
          </a:prstGeom>
          <a:gradFill>
            <a:gsLst>
              <a:gs pos="0">
                <a:schemeClr val="lt1"/>
              </a:gs>
              <a:gs pos="100000">
                <a:srgbClr val="F2F2F4"/>
              </a:gs>
            </a:gsLst>
            <a:path path="circle">
              <a:fillToRect l="50000" t="50000" r="50000" b="50000"/>
            </a:path>
          </a:gra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40" name="Google Shape;891;p62">
            <a:extLst>
              <a:ext uri="{FF2B5EF4-FFF2-40B4-BE49-F238E27FC236}">
                <a16:creationId xmlns:a16="http://schemas.microsoft.com/office/drawing/2014/main" id="{687A9DAD-302F-4C7F-AAD0-84AFA260C3BF}"/>
              </a:ext>
            </a:extLst>
          </p:cNvPr>
          <p:cNvSpPr/>
          <p:nvPr/>
        </p:nvSpPr>
        <p:spPr>
          <a:xfrm>
            <a:off x="866013" y="859145"/>
            <a:ext cx="591410" cy="59141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41" name="Google Shape;892;p62">
            <a:extLst>
              <a:ext uri="{FF2B5EF4-FFF2-40B4-BE49-F238E27FC236}">
                <a16:creationId xmlns:a16="http://schemas.microsoft.com/office/drawing/2014/main" id="{7665CFC6-7E32-4CB8-8F1A-115BB1FE1ADD}"/>
              </a:ext>
            </a:extLst>
          </p:cNvPr>
          <p:cNvSpPr/>
          <p:nvPr/>
        </p:nvSpPr>
        <p:spPr>
          <a:xfrm>
            <a:off x="918158" y="911068"/>
            <a:ext cx="487121" cy="487565"/>
          </a:xfrm>
          <a:prstGeom prst="ellipse">
            <a:avLst/>
          </a:prstGeom>
          <a:gradFill>
            <a:gsLst>
              <a:gs pos="0">
                <a:schemeClr val="lt1"/>
              </a:gs>
              <a:gs pos="100000">
                <a:srgbClr val="F0F0F3"/>
              </a:gs>
            </a:gsLst>
            <a:lin ang="5400700" scaled="0"/>
          </a:gradFill>
          <a:ln>
            <a:noFill/>
          </a:ln>
          <a:effectLst>
            <a:outerShdw blurRad="571500" dist="142875" dir="51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42" name="Google Shape;893;p62">
            <a:extLst>
              <a:ext uri="{FF2B5EF4-FFF2-40B4-BE49-F238E27FC236}">
                <a16:creationId xmlns:a16="http://schemas.microsoft.com/office/drawing/2014/main" id="{C9C4B7DE-78A1-4640-9319-1B32DA2D70D1}"/>
              </a:ext>
            </a:extLst>
          </p:cNvPr>
          <p:cNvSpPr/>
          <p:nvPr/>
        </p:nvSpPr>
        <p:spPr>
          <a:xfrm>
            <a:off x="970355" y="963487"/>
            <a:ext cx="382727" cy="382727"/>
          </a:xfrm>
          <a:prstGeom prst="ellipse">
            <a:avLst/>
          </a:prstGeom>
          <a:solidFill>
            <a:schemeClr val="accen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buFont typeface="Arial"/>
              <a:buNone/>
            </a:pPr>
            <a:r>
              <a:rPr lang="en-US" sz="1200" dirty="0">
                <a:solidFill>
                  <a:srgbClr val="FFFFCC"/>
                </a:solidFill>
                <a:effectLst>
                  <a:outerShdw blurRad="38100" dist="38100" dir="2700000" algn="tl">
                    <a:srgbClr val="000000">
                      <a:alpha val="43137"/>
                    </a:srgbClr>
                  </a:outerShdw>
                </a:effectLst>
                <a:latin typeface="+mj-lt"/>
              </a:rPr>
              <a:t>1</a:t>
            </a:r>
          </a:p>
        </p:txBody>
      </p:sp>
      <p:sp>
        <p:nvSpPr>
          <p:cNvPr id="44" name="TextBox 43">
            <a:extLst>
              <a:ext uri="{FF2B5EF4-FFF2-40B4-BE49-F238E27FC236}">
                <a16:creationId xmlns:a16="http://schemas.microsoft.com/office/drawing/2014/main" id="{62A958A6-29FC-407D-9DA1-30A288B2C747}"/>
              </a:ext>
            </a:extLst>
          </p:cNvPr>
          <p:cNvSpPr txBox="1"/>
          <p:nvPr/>
        </p:nvSpPr>
        <p:spPr>
          <a:xfrm>
            <a:off x="1542169" y="827793"/>
            <a:ext cx="6735818" cy="646331"/>
          </a:xfrm>
          <a:prstGeom prst="rect">
            <a:avLst/>
          </a:prstGeom>
          <a:noFill/>
        </p:spPr>
        <p:txBody>
          <a:bodyPr wrap="square">
            <a:spAutoFit/>
          </a:bodyPr>
          <a:lstStyle/>
          <a:p>
            <a:pPr lvl="0" algn="just"/>
            <a:r>
              <a:rPr lang="ru-RU" sz="1200" dirty="0" err="1">
                <a:solidFill>
                  <a:schemeClr val="tx1"/>
                </a:solidFill>
                <a:ea typeface="Calibri" panose="020F0502020204030204" pitchFamily="34" charset="0"/>
                <a:cs typeface="Arial" panose="020B0604020202020204" pitchFamily="34" charset="0"/>
              </a:rPr>
              <a:t>ўзи</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меҳнат</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хизмат</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фаолиятини</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амалга</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ошираётган</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давлат</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органи</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ёки</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бошқа</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ташкилот</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назорати</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остидаги</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ташкилотдан</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ёки</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унинг</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таркибий</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бўлинмасидан</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ишга</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қабул</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қилиш</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тўғрисида</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таклифлар</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келиб</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тушганлиги</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ҳолати</a:t>
            </a:r>
            <a:r>
              <a:rPr lang="ru-RU" sz="1200" dirty="0">
                <a:solidFill>
                  <a:schemeClr val="tx1"/>
                </a:solidFill>
                <a:ea typeface="Calibri" panose="020F0502020204030204" pitchFamily="34" charset="0"/>
                <a:cs typeface="Arial" panose="020B0604020202020204" pitchFamily="34" charset="0"/>
              </a:rPr>
              <a:t> </a:t>
            </a:r>
            <a:r>
              <a:rPr lang="ru-RU" sz="1200" dirty="0" err="1">
                <a:solidFill>
                  <a:schemeClr val="tx1"/>
                </a:solidFill>
                <a:ea typeface="Calibri" panose="020F0502020204030204" pitchFamily="34" charset="0"/>
                <a:cs typeface="Arial" panose="020B0604020202020204" pitchFamily="34" charset="0"/>
              </a:rPr>
              <a:t>ҳақида</a:t>
            </a:r>
            <a:r>
              <a:rPr lang="ru-RU" sz="1200" dirty="0">
                <a:solidFill>
                  <a:schemeClr val="tx1"/>
                </a:solidFill>
                <a:ea typeface="Calibri" panose="020F0502020204030204" pitchFamily="34" charset="0"/>
                <a:cs typeface="Arial" panose="020B0604020202020204" pitchFamily="34" charset="0"/>
              </a:rPr>
              <a:t> </a:t>
            </a:r>
            <a:r>
              <a:rPr lang="ru-RU" sz="1200" b="1" dirty="0" err="1">
                <a:solidFill>
                  <a:schemeClr val="tx1"/>
                </a:solidFill>
                <a:ea typeface="Calibri" panose="020F0502020204030204" pitchFamily="34" charset="0"/>
                <a:cs typeface="Arial" panose="020B0604020202020204" pitchFamily="34" charset="0"/>
              </a:rPr>
              <a:t>бир</a:t>
            </a:r>
            <a:r>
              <a:rPr lang="ru-RU" sz="1200" b="1" dirty="0">
                <a:solidFill>
                  <a:schemeClr val="tx1"/>
                </a:solidFill>
                <a:ea typeface="Calibri" panose="020F0502020204030204" pitchFamily="34" charset="0"/>
                <a:cs typeface="Arial" panose="020B0604020202020204" pitchFamily="34" charset="0"/>
              </a:rPr>
              <a:t> </a:t>
            </a:r>
            <a:r>
              <a:rPr lang="ru-RU" sz="1200" b="1" dirty="0" err="1">
                <a:solidFill>
                  <a:schemeClr val="tx1"/>
                </a:solidFill>
                <a:ea typeface="Calibri" panose="020F0502020204030204" pitchFamily="34" charset="0"/>
                <a:cs typeface="Arial" panose="020B0604020202020204" pitchFamily="34" charset="0"/>
              </a:rPr>
              <a:t>иш</a:t>
            </a:r>
            <a:r>
              <a:rPr lang="ru-RU" sz="1200" b="1" dirty="0">
                <a:solidFill>
                  <a:schemeClr val="tx1"/>
                </a:solidFill>
                <a:ea typeface="Calibri" panose="020F0502020204030204" pitchFamily="34" charset="0"/>
                <a:cs typeface="Arial" panose="020B0604020202020204" pitchFamily="34" charset="0"/>
              </a:rPr>
              <a:t> </a:t>
            </a:r>
            <a:r>
              <a:rPr lang="ru-RU" sz="1200" b="1" dirty="0" err="1">
                <a:solidFill>
                  <a:schemeClr val="tx1"/>
                </a:solidFill>
                <a:ea typeface="Calibri" panose="020F0502020204030204" pitchFamily="34" charset="0"/>
                <a:cs typeface="Arial" panose="020B0604020202020204" pitchFamily="34" charset="0"/>
              </a:rPr>
              <a:t>куни</a:t>
            </a:r>
            <a:r>
              <a:rPr lang="ru-RU" sz="1200" b="1" dirty="0">
                <a:solidFill>
                  <a:schemeClr val="tx1"/>
                </a:solidFill>
                <a:ea typeface="Calibri" panose="020F0502020204030204" pitchFamily="34" charset="0"/>
                <a:cs typeface="Arial" panose="020B0604020202020204" pitchFamily="34" charset="0"/>
              </a:rPr>
              <a:t> </a:t>
            </a:r>
            <a:r>
              <a:rPr lang="ru-RU" sz="1200" b="1" dirty="0" err="1">
                <a:solidFill>
                  <a:schemeClr val="tx1"/>
                </a:solidFill>
                <a:ea typeface="Calibri" panose="020F0502020204030204" pitchFamily="34" charset="0"/>
                <a:cs typeface="Arial" panose="020B0604020202020204" pitchFamily="34" charset="0"/>
              </a:rPr>
              <a:t>ичида</a:t>
            </a:r>
            <a:r>
              <a:rPr lang="ru-RU" sz="1200" b="1" dirty="0">
                <a:solidFill>
                  <a:schemeClr val="tx1"/>
                </a:solidFill>
                <a:ea typeface="Calibri" panose="020F0502020204030204" pitchFamily="34" charset="0"/>
                <a:cs typeface="Arial" panose="020B0604020202020204" pitchFamily="34" charset="0"/>
              </a:rPr>
              <a:t> хабар </a:t>
            </a:r>
            <a:r>
              <a:rPr lang="ru-RU" sz="1200" b="1" dirty="0" err="1">
                <a:solidFill>
                  <a:schemeClr val="tx1"/>
                </a:solidFill>
                <a:ea typeface="Calibri" panose="020F0502020204030204" pitchFamily="34" charset="0"/>
                <a:cs typeface="Arial" panose="020B0604020202020204" pitchFamily="34" charset="0"/>
              </a:rPr>
              <a:t>бериши</a:t>
            </a:r>
            <a:r>
              <a:rPr lang="ru-RU" sz="1200" b="1" dirty="0">
                <a:solidFill>
                  <a:schemeClr val="tx1"/>
                </a:solidFill>
                <a:ea typeface="Calibri" panose="020F0502020204030204" pitchFamily="34" charset="0"/>
                <a:cs typeface="Arial" panose="020B0604020202020204" pitchFamily="34" charset="0"/>
              </a:rPr>
              <a:t>;</a:t>
            </a:r>
          </a:p>
        </p:txBody>
      </p:sp>
      <p:sp>
        <p:nvSpPr>
          <p:cNvPr id="45" name="Rectangle: Rounded Corners 44">
            <a:extLst>
              <a:ext uri="{FF2B5EF4-FFF2-40B4-BE49-F238E27FC236}">
                <a16:creationId xmlns:a16="http://schemas.microsoft.com/office/drawing/2014/main" id="{95EACE20-D96D-4510-A2BD-0BC41948335A}"/>
              </a:ext>
            </a:extLst>
          </p:cNvPr>
          <p:cNvSpPr/>
          <p:nvPr/>
        </p:nvSpPr>
        <p:spPr>
          <a:xfrm>
            <a:off x="1116689" y="1687849"/>
            <a:ext cx="7458297" cy="745273"/>
          </a:xfrm>
          <a:prstGeom prst="roundRect">
            <a:avLst>
              <a:gd name="adj" fmla="val 44574"/>
            </a:avLst>
          </a:prstGeom>
          <a:solidFill>
            <a:srgbClr val="FCFCFC"/>
          </a:soli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46" name="Rectangle: Rounded Corners 45">
            <a:extLst>
              <a:ext uri="{FF2B5EF4-FFF2-40B4-BE49-F238E27FC236}">
                <a16:creationId xmlns:a16="http://schemas.microsoft.com/office/drawing/2014/main" id="{6D1C4108-10A0-4606-90C1-0A7C8263CC93}"/>
              </a:ext>
            </a:extLst>
          </p:cNvPr>
          <p:cNvSpPr/>
          <p:nvPr/>
        </p:nvSpPr>
        <p:spPr>
          <a:xfrm>
            <a:off x="1206746" y="1755390"/>
            <a:ext cx="7285114" cy="633908"/>
          </a:xfrm>
          <a:prstGeom prst="roundRect">
            <a:avLst>
              <a:gd name="adj" fmla="val 44574"/>
            </a:avLst>
          </a:prstGeom>
          <a:gradFill>
            <a:gsLst>
              <a:gs pos="0">
                <a:schemeClr val="lt1"/>
              </a:gs>
              <a:gs pos="100000">
                <a:srgbClr val="F2F2F4"/>
              </a:gs>
            </a:gsLst>
            <a:path path="circle">
              <a:fillToRect l="50000" t="50000" r="50000" b="50000"/>
            </a:path>
          </a:gra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51" name="Rectangle: Rounded Corners 50">
            <a:extLst>
              <a:ext uri="{FF2B5EF4-FFF2-40B4-BE49-F238E27FC236}">
                <a16:creationId xmlns:a16="http://schemas.microsoft.com/office/drawing/2014/main" id="{D8F85EFE-6851-4954-881C-A952DD139BEE}"/>
              </a:ext>
            </a:extLst>
          </p:cNvPr>
          <p:cNvSpPr/>
          <p:nvPr/>
        </p:nvSpPr>
        <p:spPr>
          <a:xfrm>
            <a:off x="1116689" y="2485585"/>
            <a:ext cx="7458297" cy="839627"/>
          </a:xfrm>
          <a:prstGeom prst="roundRect">
            <a:avLst>
              <a:gd name="adj" fmla="val 44574"/>
            </a:avLst>
          </a:prstGeom>
          <a:solidFill>
            <a:srgbClr val="FCFCFC"/>
          </a:soli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52" name="Rectangle: Rounded Corners 51">
            <a:extLst>
              <a:ext uri="{FF2B5EF4-FFF2-40B4-BE49-F238E27FC236}">
                <a16:creationId xmlns:a16="http://schemas.microsoft.com/office/drawing/2014/main" id="{11DC6086-0E07-48D4-A0DE-B444B7B467FC}"/>
              </a:ext>
            </a:extLst>
          </p:cNvPr>
          <p:cNvSpPr/>
          <p:nvPr/>
        </p:nvSpPr>
        <p:spPr>
          <a:xfrm>
            <a:off x="1206746" y="2553126"/>
            <a:ext cx="7285114" cy="714162"/>
          </a:xfrm>
          <a:prstGeom prst="roundRect">
            <a:avLst>
              <a:gd name="adj" fmla="val 44574"/>
            </a:avLst>
          </a:prstGeom>
          <a:gradFill>
            <a:gsLst>
              <a:gs pos="0">
                <a:schemeClr val="lt1"/>
              </a:gs>
              <a:gs pos="100000">
                <a:srgbClr val="F2F2F4"/>
              </a:gs>
            </a:gsLst>
            <a:path path="circle">
              <a:fillToRect l="50000" t="50000" r="50000" b="50000"/>
            </a:path>
          </a:gra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56" name="TextBox 55">
            <a:extLst>
              <a:ext uri="{FF2B5EF4-FFF2-40B4-BE49-F238E27FC236}">
                <a16:creationId xmlns:a16="http://schemas.microsoft.com/office/drawing/2014/main" id="{B446E97B-58FC-480B-AE60-D8C2683AF7B2}"/>
              </a:ext>
            </a:extLst>
          </p:cNvPr>
          <p:cNvSpPr txBox="1"/>
          <p:nvPr/>
        </p:nvSpPr>
        <p:spPr>
          <a:xfrm>
            <a:off x="1542169" y="2574812"/>
            <a:ext cx="6680504" cy="646331"/>
          </a:xfrm>
          <a:prstGeom prst="rect">
            <a:avLst/>
          </a:prstGeom>
          <a:noFill/>
        </p:spPr>
        <p:txBody>
          <a:bodyPr wrap="square">
            <a:spAutoFit/>
          </a:bodyPr>
          <a:lstStyle/>
          <a:p>
            <a:pPr marL="0" lvl="0" indent="0" algn="just">
              <a:buClr>
                <a:srgbClr val="000000"/>
              </a:buClr>
              <a:buSzTx/>
            </a:pPr>
            <a:r>
              <a:rPr lang="ru-RU" sz="1200" b="0" dirty="0">
                <a:solidFill>
                  <a:schemeClr val="tx1"/>
                </a:solidFill>
                <a:latin typeface="+mj-lt"/>
                <a:ea typeface="Calibri" panose="020F0502020204030204" pitchFamily="34" charset="0"/>
                <a:cs typeface="Arial" panose="020B0604020202020204" pitchFamily="34" charset="0"/>
                <a:sym typeface="Arial"/>
              </a:rPr>
              <a:t>мавжуд манфаатлар тўқнашуви юзага келган тақдирда, ўз иш юритувидаги ҳужжатлар бўйича қарор қабул қилингунига қадар ўзининг бевосита раҳбарини (ташкилот раҳбари — юқори турувчи раҳбарни) ёки </a:t>
            </a:r>
            <a:r>
              <a:rPr lang="ru-RU" sz="1200" b="1" dirty="0">
                <a:solidFill>
                  <a:schemeClr val="tx1"/>
                </a:solidFill>
                <a:latin typeface="+mj-lt"/>
                <a:ea typeface="Calibri" panose="020F0502020204030204" pitchFamily="34" charset="0"/>
                <a:cs typeface="Arial" panose="020B0604020202020204" pitchFamily="34" charset="0"/>
                <a:sym typeface="Arial"/>
              </a:rPr>
              <a:t>махсус бўлинмани хабардор қилиши;</a:t>
            </a:r>
          </a:p>
        </p:txBody>
      </p:sp>
      <p:sp>
        <p:nvSpPr>
          <p:cNvPr id="57" name="Rectangle: Rounded Corners 56">
            <a:extLst>
              <a:ext uri="{FF2B5EF4-FFF2-40B4-BE49-F238E27FC236}">
                <a16:creationId xmlns:a16="http://schemas.microsoft.com/office/drawing/2014/main" id="{3B612C6E-BC12-43C0-BD98-2311497A0C0B}"/>
              </a:ext>
            </a:extLst>
          </p:cNvPr>
          <p:cNvSpPr/>
          <p:nvPr/>
        </p:nvSpPr>
        <p:spPr>
          <a:xfrm>
            <a:off x="1116689" y="3376111"/>
            <a:ext cx="7458297" cy="836660"/>
          </a:xfrm>
          <a:prstGeom prst="roundRect">
            <a:avLst>
              <a:gd name="adj" fmla="val 44574"/>
            </a:avLst>
          </a:prstGeom>
          <a:solidFill>
            <a:srgbClr val="FCFCFC"/>
          </a:soli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58" name="Rectangle: Rounded Corners 57">
            <a:extLst>
              <a:ext uri="{FF2B5EF4-FFF2-40B4-BE49-F238E27FC236}">
                <a16:creationId xmlns:a16="http://schemas.microsoft.com/office/drawing/2014/main" id="{0BD8D9DF-A904-43F6-AF11-FDEE7C00C188}"/>
              </a:ext>
            </a:extLst>
          </p:cNvPr>
          <p:cNvSpPr/>
          <p:nvPr/>
        </p:nvSpPr>
        <p:spPr>
          <a:xfrm>
            <a:off x="1206746" y="3443652"/>
            <a:ext cx="7285114" cy="711639"/>
          </a:xfrm>
          <a:prstGeom prst="roundRect">
            <a:avLst>
              <a:gd name="adj" fmla="val 44574"/>
            </a:avLst>
          </a:prstGeom>
          <a:gradFill>
            <a:gsLst>
              <a:gs pos="0">
                <a:schemeClr val="lt1"/>
              </a:gs>
              <a:gs pos="100000">
                <a:srgbClr val="F2F2F4"/>
              </a:gs>
            </a:gsLst>
            <a:path path="circle">
              <a:fillToRect l="50000" t="50000" r="50000" b="50000"/>
            </a:path>
          </a:gra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62" name="TextBox 61">
            <a:extLst>
              <a:ext uri="{FF2B5EF4-FFF2-40B4-BE49-F238E27FC236}">
                <a16:creationId xmlns:a16="http://schemas.microsoft.com/office/drawing/2014/main" id="{943F4BB3-DC9A-4890-BF89-3A0900363B71}"/>
              </a:ext>
            </a:extLst>
          </p:cNvPr>
          <p:cNvSpPr txBox="1"/>
          <p:nvPr/>
        </p:nvSpPr>
        <p:spPr>
          <a:xfrm>
            <a:off x="1542169" y="3466957"/>
            <a:ext cx="6680504" cy="646331"/>
          </a:xfrm>
          <a:prstGeom prst="rect">
            <a:avLst/>
          </a:prstGeom>
          <a:noFill/>
        </p:spPr>
        <p:txBody>
          <a:bodyPr wrap="square">
            <a:spAutoFit/>
          </a:bodyPr>
          <a:lstStyle/>
          <a:p>
            <a:pPr marL="0" indent="0" algn="just">
              <a:buClr>
                <a:srgbClr val="000000"/>
              </a:buClr>
              <a:buSzTx/>
            </a:pPr>
            <a:r>
              <a:rPr lang="ru-RU" sz="1200" b="0" dirty="0">
                <a:solidFill>
                  <a:schemeClr val="tx1"/>
                </a:solidFill>
                <a:latin typeface="+mj-lt"/>
                <a:cs typeface="Arial" panose="020B0604020202020204" pitchFamily="34" charset="0"/>
              </a:rPr>
              <a:t>ўзининг бевосита бўйсунувидаги ходимларни ёки бошқа ходимларни бевосита ёки билвосита ўзининг шахсий манфаатларини </a:t>
            </a:r>
            <a:r>
              <a:rPr lang="ru-RU" sz="1200" b="1" dirty="0">
                <a:solidFill>
                  <a:schemeClr val="tx1"/>
                </a:solidFill>
                <a:latin typeface="+mj-lt"/>
                <a:cs typeface="Arial" panose="020B0604020202020204" pitchFamily="34" charset="0"/>
              </a:rPr>
              <a:t>кўзловчи ҳаракатларга (ҳаракатсизликка) мажбурламаслиги;</a:t>
            </a:r>
          </a:p>
        </p:txBody>
      </p:sp>
      <p:sp>
        <p:nvSpPr>
          <p:cNvPr id="63" name="Google Shape;891;p62">
            <a:extLst>
              <a:ext uri="{FF2B5EF4-FFF2-40B4-BE49-F238E27FC236}">
                <a16:creationId xmlns:a16="http://schemas.microsoft.com/office/drawing/2014/main" id="{EDFDDC1E-259C-4368-A368-8C212EB9911E}"/>
              </a:ext>
            </a:extLst>
          </p:cNvPr>
          <p:cNvSpPr/>
          <p:nvPr/>
        </p:nvSpPr>
        <p:spPr>
          <a:xfrm>
            <a:off x="866013" y="1750106"/>
            <a:ext cx="591410" cy="59141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64" name="Google Shape;892;p62">
            <a:extLst>
              <a:ext uri="{FF2B5EF4-FFF2-40B4-BE49-F238E27FC236}">
                <a16:creationId xmlns:a16="http://schemas.microsoft.com/office/drawing/2014/main" id="{E35BBE01-3D6F-4030-A48E-97D8852BCD59}"/>
              </a:ext>
            </a:extLst>
          </p:cNvPr>
          <p:cNvSpPr/>
          <p:nvPr/>
        </p:nvSpPr>
        <p:spPr>
          <a:xfrm>
            <a:off x="918158" y="1802029"/>
            <a:ext cx="487121" cy="487565"/>
          </a:xfrm>
          <a:prstGeom prst="ellipse">
            <a:avLst/>
          </a:prstGeom>
          <a:gradFill>
            <a:gsLst>
              <a:gs pos="0">
                <a:schemeClr val="lt1"/>
              </a:gs>
              <a:gs pos="100000">
                <a:srgbClr val="F0F0F3"/>
              </a:gs>
            </a:gsLst>
            <a:lin ang="5400700" scaled="0"/>
          </a:gradFill>
          <a:ln>
            <a:noFill/>
          </a:ln>
          <a:effectLst>
            <a:outerShdw blurRad="571500" dist="142875" dir="51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65" name="Google Shape;893;p62">
            <a:extLst>
              <a:ext uri="{FF2B5EF4-FFF2-40B4-BE49-F238E27FC236}">
                <a16:creationId xmlns:a16="http://schemas.microsoft.com/office/drawing/2014/main" id="{0E237891-2CCE-4E52-9312-1F61BA0F9E33}"/>
              </a:ext>
            </a:extLst>
          </p:cNvPr>
          <p:cNvSpPr/>
          <p:nvPr/>
        </p:nvSpPr>
        <p:spPr>
          <a:xfrm>
            <a:off x="970355" y="1854448"/>
            <a:ext cx="382727" cy="382727"/>
          </a:xfrm>
          <a:prstGeom prst="ellipse">
            <a:avLst/>
          </a:prstGeom>
          <a:solidFill>
            <a:srgbClr val="30C3EB"/>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r>
              <a:rPr lang="en-US" sz="1200" dirty="0">
                <a:solidFill>
                  <a:srgbClr val="FFFFCC"/>
                </a:solidFill>
                <a:effectLst>
                  <a:outerShdw blurRad="38100" dist="38100" dir="2700000" algn="tl">
                    <a:srgbClr val="000000">
                      <a:alpha val="43137"/>
                    </a:srgbClr>
                  </a:outerShdw>
                </a:effectLst>
                <a:latin typeface="+mj-lt"/>
              </a:rPr>
              <a:t>2</a:t>
            </a:r>
          </a:p>
        </p:txBody>
      </p:sp>
      <p:sp>
        <p:nvSpPr>
          <p:cNvPr id="66" name="Google Shape;891;p62">
            <a:extLst>
              <a:ext uri="{FF2B5EF4-FFF2-40B4-BE49-F238E27FC236}">
                <a16:creationId xmlns:a16="http://schemas.microsoft.com/office/drawing/2014/main" id="{114C5A35-67D8-4D7D-93B0-B3679EC51A78}"/>
              </a:ext>
            </a:extLst>
          </p:cNvPr>
          <p:cNvSpPr/>
          <p:nvPr/>
        </p:nvSpPr>
        <p:spPr>
          <a:xfrm>
            <a:off x="866013" y="2607510"/>
            <a:ext cx="591410" cy="59141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67" name="Google Shape;892;p62">
            <a:extLst>
              <a:ext uri="{FF2B5EF4-FFF2-40B4-BE49-F238E27FC236}">
                <a16:creationId xmlns:a16="http://schemas.microsoft.com/office/drawing/2014/main" id="{0A3AA28C-CFCE-4882-8D76-7F57F9FE79F5}"/>
              </a:ext>
            </a:extLst>
          </p:cNvPr>
          <p:cNvSpPr/>
          <p:nvPr/>
        </p:nvSpPr>
        <p:spPr>
          <a:xfrm>
            <a:off x="918158" y="2659433"/>
            <a:ext cx="487121" cy="487565"/>
          </a:xfrm>
          <a:prstGeom prst="ellipse">
            <a:avLst/>
          </a:prstGeom>
          <a:gradFill>
            <a:gsLst>
              <a:gs pos="0">
                <a:schemeClr val="lt1"/>
              </a:gs>
              <a:gs pos="100000">
                <a:srgbClr val="F0F0F3"/>
              </a:gs>
            </a:gsLst>
            <a:lin ang="5400700" scaled="0"/>
          </a:gradFill>
          <a:ln>
            <a:noFill/>
          </a:ln>
          <a:effectLst>
            <a:outerShdw blurRad="571500" dist="142875" dir="51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68" name="Google Shape;893;p62">
            <a:extLst>
              <a:ext uri="{FF2B5EF4-FFF2-40B4-BE49-F238E27FC236}">
                <a16:creationId xmlns:a16="http://schemas.microsoft.com/office/drawing/2014/main" id="{D55716B6-14F5-4568-812A-0D57E03D8547}"/>
              </a:ext>
            </a:extLst>
          </p:cNvPr>
          <p:cNvSpPr/>
          <p:nvPr/>
        </p:nvSpPr>
        <p:spPr>
          <a:xfrm>
            <a:off x="970355" y="2711852"/>
            <a:ext cx="382727" cy="382727"/>
          </a:xfrm>
          <a:prstGeom prst="ellipse">
            <a:avLst/>
          </a:prstGeom>
          <a:solidFill>
            <a:srgbClr val="28A3EE"/>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rgbClr val="FFFFCC"/>
                </a:solidFill>
                <a:effectLst>
                  <a:outerShdw blurRad="38100" dist="38100" dir="2700000" algn="tl">
                    <a:srgbClr val="000000">
                      <a:alpha val="43137"/>
                    </a:srgbClr>
                  </a:outerShdw>
                </a:effectLst>
                <a:latin typeface="+mj-lt"/>
              </a:rPr>
              <a:t>3</a:t>
            </a:r>
          </a:p>
        </p:txBody>
      </p:sp>
      <p:sp>
        <p:nvSpPr>
          <p:cNvPr id="69" name="Google Shape;891;p62">
            <a:extLst>
              <a:ext uri="{FF2B5EF4-FFF2-40B4-BE49-F238E27FC236}">
                <a16:creationId xmlns:a16="http://schemas.microsoft.com/office/drawing/2014/main" id="{2F6DF2CB-A1DC-46CB-8A8C-6BBFD02A0ED6}"/>
              </a:ext>
            </a:extLst>
          </p:cNvPr>
          <p:cNvSpPr/>
          <p:nvPr/>
        </p:nvSpPr>
        <p:spPr>
          <a:xfrm>
            <a:off x="866013" y="3486967"/>
            <a:ext cx="591410" cy="59141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70" name="Google Shape;892;p62">
            <a:extLst>
              <a:ext uri="{FF2B5EF4-FFF2-40B4-BE49-F238E27FC236}">
                <a16:creationId xmlns:a16="http://schemas.microsoft.com/office/drawing/2014/main" id="{4E0182FB-8380-4742-A9AD-ADA441670C89}"/>
              </a:ext>
            </a:extLst>
          </p:cNvPr>
          <p:cNvSpPr/>
          <p:nvPr/>
        </p:nvSpPr>
        <p:spPr>
          <a:xfrm>
            <a:off x="918158" y="3538890"/>
            <a:ext cx="487121" cy="487565"/>
          </a:xfrm>
          <a:prstGeom prst="ellipse">
            <a:avLst/>
          </a:prstGeom>
          <a:gradFill>
            <a:gsLst>
              <a:gs pos="0">
                <a:schemeClr val="lt1"/>
              </a:gs>
              <a:gs pos="100000">
                <a:srgbClr val="F0F0F3"/>
              </a:gs>
            </a:gsLst>
            <a:lin ang="5400700" scaled="0"/>
          </a:gradFill>
          <a:ln>
            <a:noFill/>
          </a:ln>
          <a:effectLst>
            <a:outerShdw blurRad="571500" dist="142875" dir="51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71" name="Google Shape;893;p62">
            <a:extLst>
              <a:ext uri="{FF2B5EF4-FFF2-40B4-BE49-F238E27FC236}">
                <a16:creationId xmlns:a16="http://schemas.microsoft.com/office/drawing/2014/main" id="{E6E63AAD-1110-467C-95F1-5740C606FD9B}"/>
              </a:ext>
            </a:extLst>
          </p:cNvPr>
          <p:cNvSpPr/>
          <p:nvPr/>
        </p:nvSpPr>
        <p:spPr>
          <a:xfrm>
            <a:off x="970355" y="3591309"/>
            <a:ext cx="382727" cy="382727"/>
          </a:xfrm>
          <a:prstGeom prst="ellipse">
            <a:avLst/>
          </a:prstGeom>
          <a:solidFill>
            <a:srgbClr val="2186F0"/>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rgbClr val="FFFFCC"/>
                </a:solidFill>
                <a:effectLst>
                  <a:outerShdw blurRad="38100" dist="38100" dir="2700000" algn="tl">
                    <a:srgbClr val="000000">
                      <a:alpha val="43137"/>
                    </a:srgbClr>
                  </a:outerShdw>
                </a:effectLst>
                <a:latin typeface="+mj-lt"/>
              </a:rPr>
              <a:t>4</a:t>
            </a:r>
            <a:endParaRPr sz="1200" dirty="0">
              <a:solidFill>
                <a:srgbClr val="FFFFCC"/>
              </a:solidFill>
              <a:effectLst>
                <a:outerShdw blurRad="38100" dist="38100" dir="2700000" algn="tl">
                  <a:srgbClr val="000000">
                    <a:alpha val="43137"/>
                  </a:srgbClr>
                </a:outerShdw>
              </a:effectLst>
              <a:latin typeface="+mj-lt"/>
            </a:endParaRPr>
          </a:p>
        </p:txBody>
      </p:sp>
      <p:sp>
        <p:nvSpPr>
          <p:cNvPr id="29" name="TextBox 28">
            <a:extLst>
              <a:ext uri="{FF2B5EF4-FFF2-40B4-BE49-F238E27FC236}">
                <a16:creationId xmlns:a16="http://schemas.microsoft.com/office/drawing/2014/main" id="{0173F335-E556-4234-BA0A-A60862B77650}"/>
              </a:ext>
            </a:extLst>
          </p:cNvPr>
          <p:cNvSpPr txBox="1"/>
          <p:nvPr/>
        </p:nvSpPr>
        <p:spPr>
          <a:xfrm>
            <a:off x="1542169" y="1833627"/>
            <a:ext cx="6680504" cy="461665"/>
          </a:xfrm>
          <a:prstGeom prst="rect">
            <a:avLst/>
          </a:prstGeom>
          <a:noFill/>
        </p:spPr>
        <p:txBody>
          <a:bodyPr wrap="square">
            <a:spAutoFit/>
          </a:bodyPr>
          <a:lstStyle/>
          <a:p>
            <a:pPr marL="0" lvl="0" indent="0" algn="just">
              <a:buClr>
                <a:srgbClr val="000000"/>
              </a:buClr>
              <a:buSzTx/>
            </a:pPr>
            <a:r>
              <a:rPr lang="ru-RU" sz="1200" b="0" dirty="0">
                <a:solidFill>
                  <a:schemeClr val="tx1"/>
                </a:solidFill>
                <a:latin typeface="+mj-lt"/>
                <a:ea typeface="Calibri" panose="020F0502020204030204" pitchFamily="34" charset="0"/>
                <a:cs typeface="Arial" panose="020B0604020202020204" pitchFamily="34" charset="0"/>
                <a:sym typeface="Arial"/>
              </a:rPr>
              <a:t>бошқа ходимларга нисбатан ўзига маълум бўлган </a:t>
            </a:r>
            <a:r>
              <a:rPr lang="ru-RU" sz="1200" b="1" dirty="0">
                <a:solidFill>
                  <a:schemeClr val="tx1"/>
                </a:solidFill>
                <a:latin typeface="+mj-lt"/>
                <a:ea typeface="Calibri" panose="020F0502020204030204" pitchFamily="34" charset="0"/>
                <a:cs typeface="Arial" panose="020B0604020202020204" pitchFamily="34" charset="0"/>
                <a:sym typeface="Arial"/>
              </a:rPr>
              <a:t>манфаатлар тўқнашуви ҳоллари тўғрисида хабар бериши;</a:t>
            </a:r>
          </a:p>
        </p:txBody>
      </p:sp>
      <p:sp>
        <p:nvSpPr>
          <p:cNvPr id="30" name="Rectangle: Rounded Corners 44">
            <a:extLst>
              <a:ext uri="{FF2B5EF4-FFF2-40B4-BE49-F238E27FC236}">
                <a16:creationId xmlns:a16="http://schemas.microsoft.com/office/drawing/2014/main" id="{40156079-86D5-4C74-9F1B-F8BBEEDB7D3D}"/>
              </a:ext>
            </a:extLst>
          </p:cNvPr>
          <p:cNvSpPr/>
          <p:nvPr/>
        </p:nvSpPr>
        <p:spPr>
          <a:xfrm>
            <a:off x="1116689" y="4283522"/>
            <a:ext cx="7458297" cy="745273"/>
          </a:xfrm>
          <a:prstGeom prst="roundRect">
            <a:avLst>
              <a:gd name="adj" fmla="val 44574"/>
            </a:avLst>
          </a:prstGeom>
          <a:solidFill>
            <a:srgbClr val="FCFCFC"/>
          </a:soli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31" name="Rectangle: Rounded Corners 45">
            <a:extLst>
              <a:ext uri="{FF2B5EF4-FFF2-40B4-BE49-F238E27FC236}">
                <a16:creationId xmlns:a16="http://schemas.microsoft.com/office/drawing/2014/main" id="{0CC5659E-CD0A-4A67-A56A-199312CD06B7}"/>
              </a:ext>
            </a:extLst>
          </p:cNvPr>
          <p:cNvSpPr/>
          <p:nvPr/>
        </p:nvSpPr>
        <p:spPr>
          <a:xfrm>
            <a:off x="1206746" y="4351063"/>
            <a:ext cx="7285114" cy="633908"/>
          </a:xfrm>
          <a:prstGeom prst="roundRect">
            <a:avLst>
              <a:gd name="adj" fmla="val 44574"/>
            </a:avLst>
          </a:prstGeom>
          <a:gradFill>
            <a:gsLst>
              <a:gs pos="0">
                <a:schemeClr val="lt1"/>
              </a:gs>
              <a:gs pos="100000">
                <a:srgbClr val="F2F2F4"/>
              </a:gs>
            </a:gsLst>
            <a:path path="circle">
              <a:fillToRect l="50000" t="50000" r="50000" b="50000"/>
            </a:path>
          </a:gradFill>
          <a:ln>
            <a:noFill/>
          </a:ln>
          <a:effectLst>
            <a:outerShdw blurRad="177800" dist="63500" dir="2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32" name="Google Shape;891;p62">
            <a:extLst>
              <a:ext uri="{FF2B5EF4-FFF2-40B4-BE49-F238E27FC236}">
                <a16:creationId xmlns:a16="http://schemas.microsoft.com/office/drawing/2014/main" id="{88E0BE00-0099-411C-9128-DA82D44E19BF}"/>
              </a:ext>
            </a:extLst>
          </p:cNvPr>
          <p:cNvSpPr/>
          <p:nvPr/>
        </p:nvSpPr>
        <p:spPr>
          <a:xfrm>
            <a:off x="866013" y="4345779"/>
            <a:ext cx="591410" cy="59141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33" name="Google Shape;892;p62">
            <a:extLst>
              <a:ext uri="{FF2B5EF4-FFF2-40B4-BE49-F238E27FC236}">
                <a16:creationId xmlns:a16="http://schemas.microsoft.com/office/drawing/2014/main" id="{4CF8A8DA-05D9-49B2-86D4-6D9B973150EA}"/>
              </a:ext>
            </a:extLst>
          </p:cNvPr>
          <p:cNvSpPr/>
          <p:nvPr/>
        </p:nvSpPr>
        <p:spPr>
          <a:xfrm>
            <a:off x="918158" y="4397702"/>
            <a:ext cx="487121" cy="487565"/>
          </a:xfrm>
          <a:prstGeom prst="ellipse">
            <a:avLst/>
          </a:prstGeom>
          <a:gradFill>
            <a:gsLst>
              <a:gs pos="0">
                <a:schemeClr val="lt1"/>
              </a:gs>
              <a:gs pos="100000">
                <a:srgbClr val="F0F0F3"/>
              </a:gs>
            </a:gsLst>
            <a:lin ang="5400700" scaled="0"/>
          </a:gradFill>
          <a:ln>
            <a:noFill/>
          </a:ln>
          <a:effectLst>
            <a:outerShdw blurRad="571500" dist="142875" dir="51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34" name="Google Shape;893;p62">
            <a:extLst>
              <a:ext uri="{FF2B5EF4-FFF2-40B4-BE49-F238E27FC236}">
                <a16:creationId xmlns:a16="http://schemas.microsoft.com/office/drawing/2014/main" id="{D03A5A3C-D435-4D26-9DE5-06BEC4D106F5}"/>
              </a:ext>
            </a:extLst>
          </p:cNvPr>
          <p:cNvSpPr/>
          <p:nvPr/>
        </p:nvSpPr>
        <p:spPr>
          <a:xfrm>
            <a:off x="970355" y="4450121"/>
            <a:ext cx="382727" cy="382727"/>
          </a:xfrm>
          <a:prstGeom prst="ellipse">
            <a:avLst/>
          </a:prstGeom>
          <a:solidFill>
            <a:srgbClr val="0E6AD0"/>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r>
              <a:rPr lang="ru-RU" sz="1200" dirty="0">
                <a:solidFill>
                  <a:srgbClr val="FFFFCC"/>
                </a:solidFill>
                <a:effectLst>
                  <a:outerShdw blurRad="38100" dist="38100" dir="2700000" algn="tl">
                    <a:srgbClr val="000000">
                      <a:alpha val="43137"/>
                    </a:srgbClr>
                  </a:outerShdw>
                </a:effectLst>
                <a:latin typeface="+mj-lt"/>
              </a:rPr>
              <a:t>5</a:t>
            </a:r>
            <a:endParaRPr lang="en-US" sz="1200" dirty="0">
              <a:solidFill>
                <a:srgbClr val="FFFFCC"/>
              </a:solidFill>
              <a:effectLst>
                <a:outerShdw blurRad="38100" dist="38100" dir="2700000" algn="tl">
                  <a:srgbClr val="000000">
                    <a:alpha val="43137"/>
                  </a:srgbClr>
                </a:outerShdw>
              </a:effectLst>
              <a:latin typeface="+mj-lt"/>
            </a:endParaRPr>
          </a:p>
        </p:txBody>
      </p:sp>
      <p:sp>
        <p:nvSpPr>
          <p:cNvPr id="35" name="TextBox 34">
            <a:extLst>
              <a:ext uri="{FF2B5EF4-FFF2-40B4-BE49-F238E27FC236}">
                <a16:creationId xmlns:a16="http://schemas.microsoft.com/office/drawing/2014/main" id="{B62E3FFF-0A67-44B6-8B23-9F00D7684646}"/>
              </a:ext>
            </a:extLst>
          </p:cNvPr>
          <p:cNvSpPr txBox="1"/>
          <p:nvPr/>
        </p:nvSpPr>
        <p:spPr>
          <a:xfrm>
            <a:off x="1542169" y="4332322"/>
            <a:ext cx="6680504" cy="646331"/>
          </a:xfrm>
          <a:prstGeom prst="rect">
            <a:avLst/>
          </a:prstGeom>
          <a:noFill/>
        </p:spPr>
        <p:txBody>
          <a:bodyPr wrap="square">
            <a:spAutoFit/>
          </a:bodyPr>
          <a:lstStyle/>
          <a:p>
            <a:pPr algn="just"/>
            <a:r>
              <a:rPr lang="ru-RU" sz="1200" dirty="0" err="1">
                <a:solidFill>
                  <a:schemeClr val="tx1"/>
                </a:solidFill>
                <a:cs typeface="Arial" panose="020B0604020202020204" pitchFamily="34" charset="0"/>
              </a:rPr>
              <a:t>давлат</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органининг</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ёки</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бошқа</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ташкилотнинг</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манфаатлар</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тўқнашувини</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тартибга</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солиш</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бўйича</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ҳаракатлари</a:t>
            </a:r>
            <a:r>
              <a:rPr lang="ru-RU" sz="1200" dirty="0">
                <a:solidFill>
                  <a:schemeClr val="tx1"/>
                </a:solidFill>
                <a:cs typeface="Arial" panose="020B0604020202020204" pitchFamily="34" charset="0"/>
              </a:rPr>
              <a:t> (</a:t>
            </a:r>
            <a:r>
              <a:rPr lang="ru-RU" sz="1200" dirty="0" err="1">
                <a:solidFill>
                  <a:schemeClr val="tx1"/>
                </a:solidFill>
                <a:cs typeface="Arial" panose="020B0604020202020204" pitchFamily="34" charset="0"/>
              </a:rPr>
              <a:t>ҳаракатсизлиги</a:t>
            </a:r>
            <a:r>
              <a:rPr lang="ru-RU" sz="1200" dirty="0">
                <a:solidFill>
                  <a:schemeClr val="tx1"/>
                </a:solidFill>
                <a:cs typeface="Arial" panose="020B0604020202020204" pitchFamily="34" charset="0"/>
              </a:rPr>
              <a:t>) </a:t>
            </a:r>
            <a:r>
              <a:rPr lang="ru-RU" sz="1200" b="1" dirty="0" err="1">
                <a:solidFill>
                  <a:schemeClr val="tx1"/>
                </a:solidFill>
                <a:cs typeface="Arial" panose="020B0604020202020204" pitchFamily="34" charset="0"/>
              </a:rPr>
              <a:t>ёки</a:t>
            </a:r>
            <a:r>
              <a:rPr lang="ru-RU" sz="1200" b="1" dirty="0">
                <a:solidFill>
                  <a:schemeClr val="tx1"/>
                </a:solidFill>
                <a:cs typeface="Arial" panose="020B0604020202020204" pitchFamily="34" charset="0"/>
              </a:rPr>
              <a:t> </a:t>
            </a:r>
            <a:r>
              <a:rPr lang="ru-RU" sz="1200" b="1" dirty="0" err="1">
                <a:solidFill>
                  <a:schemeClr val="tx1"/>
                </a:solidFill>
                <a:cs typeface="Arial" panose="020B0604020202020204" pitchFamily="34" charset="0"/>
              </a:rPr>
              <a:t>қарорлари</a:t>
            </a:r>
            <a:r>
              <a:rPr lang="ru-RU" sz="1200" b="1" dirty="0">
                <a:solidFill>
                  <a:schemeClr val="tx1"/>
                </a:solidFill>
                <a:cs typeface="Arial" panose="020B0604020202020204" pitchFamily="34" charset="0"/>
              </a:rPr>
              <a:t> </a:t>
            </a:r>
            <a:r>
              <a:rPr lang="ru-RU" sz="1200" b="1" dirty="0" err="1">
                <a:solidFill>
                  <a:schemeClr val="tx1"/>
                </a:solidFill>
                <a:cs typeface="Arial" panose="020B0604020202020204" pitchFamily="34" charset="0"/>
              </a:rPr>
              <a:t>устидан</a:t>
            </a:r>
            <a:r>
              <a:rPr lang="ru-RU" sz="1200" b="1" dirty="0">
                <a:solidFill>
                  <a:schemeClr val="tx1"/>
                </a:solidFill>
                <a:cs typeface="Arial" panose="020B0604020202020204" pitchFamily="34" charset="0"/>
              </a:rPr>
              <a:t> </a:t>
            </a:r>
            <a:r>
              <a:rPr lang="ru-RU" sz="1200" b="1" dirty="0" err="1">
                <a:solidFill>
                  <a:schemeClr val="tx1"/>
                </a:solidFill>
                <a:cs typeface="Arial" panose="020B0604020202020204" pitchFamily="34" charset="0"/>
              </a:rPr>
              <a:t>шикоят</a:t>
            </a:r>
            <a:r>
              <a:rPr lang="ru-RU" sz="1200" b="1" dirty="0">
                <a:solidFill>
                  <a:schemeClr val="tx1"/>
                </a:solidFill>
                <a:cs typeface="Arial" panose="020B0604020202020204" pitchFamily="34" charset="0"/>
              </a:rPr>
              <a:t> </a:t>
            </a:r>
            <a:r>
              <a:rPr lang="ru-RU" sz="1200" b="1" dirty="0" err="1">
                <a:solidFill>
                  <a:schemeClr val="tx1"/>
                </a:solidFill>
                <a:cs typeface="Arial" panose="020B0604020202020204" pitchFamily="34" charset="0"/>
              </a:rPr>
              <a:t>қилиш</a:t>
            </a:r>
            <a:r>
              <a:rPr lang="ru-RU" sz="1200" b="1" dirty="0">
                <a:solidFill>
                  <a:schemeClr val="tx1"/>
                </a:solidFill>
                <a:cs typeface="Arial" panose="020B0604020202020204" pitchFamily="34" charset="0"/>
              </a:rPr>
              <a:t> </a:t>
            </a:r>
            <a:r>
              <a:rPr lang="ru-RU" sz="1200" b="1" dirty="0" err="1">
                <a:solidFill>
                  <a:schemeClr val="tx1"/>
                </a:solidFill>
                <a:cs typeface="Arial" panose="020B0604020202020204" pitchFamily="34" charset="0"/>
              </a:rPr>
              <a:t>ҳуқуқига</a:t>
            </a:r>
            <a:r>
              <a:rPr lang="ru-RU" sz="1200" b="1" dirty="0">
                <a:solidFill>
                  <a:schemeClr val="tx1"/>
                </a:solidFill>
                <a:cs typeface="Arial" panose="020B0604020202020204" pitchFamily="34" charset="0"/>
              </a:rPr>
              <a:t> </a:t>
            </a:r>
            <a:r>
              <a:rPr lang="ru-RU" sz="1200" b="1" dirty="0" err="1">
                <a:solidFill>
                  <a:schemeClr val="tx1"/>
                </a:solidFill>
                <a:cs typeface="Arial" panose="020B0604020202020204" pitchFamily="34" charset="0"/>
              </a:rPr>
              <a:t>эга</a:t>
            </a:r>
            <a:r>
              <a:rPr lang="ru-RU" sz="1200" b="1" dirty="0">
                <a:solidFill>
                  <a:schemeClr val="tx1"/>
                </a:solidFill>
                <a:cs typeface="Arial" panose="020B0604020202020204" pitchFamily="34" charset="0"/>
              </a:rPr>
              <a:t>.</a:t>
            </a:r>
          </a:p>
        </p:txBody>
      </p:sp>
    </p:spTree>
    <p:extLst>
      <p:ext uri="{BB962C8B-B14F-4D97-AF65-F5344CB8AC3E}">
        <p14:creationId xmlns:p14="http://schemas.microsoft.com/office/powerpoint/2010/main" val="361425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15" name="Google Shape;891;p62">
            <a:extLst>
              <a:ext uri="{FF2B5EF4-FFF2-40B4-BE49-F238E27FC236}">
                <a16:creationId xmlns:a16="http://schemas.microsoft.com/office/drawing/2014/main" id="{44B4439F-5A63-4215-875F-13A765113E77}"/>
              </a:ext>
            </a:extLst>
          </p:cNvPr>
          <p:cNvSpPr/>
          <p:nvPr/>
        </p:nvSpPr>
        <p:spPr>
          <a:xfrm>
            <a:off x="-6549123" y="-2220462"/>
            <a:ext cx="9584424" cy="9584424"/>
          </a:xfrm>
          <a:prstGeom prst="ellipse">
            <a:avLst/>
          </a:prstGeom>
          <a:gradFill flip="none" rotWithShape="1">
            <a:gsLst>
              <a:gs pos="34000">
                <a:srgbClr val="35D7E5"/>
              </a:gs>
              <a:gs pos="75000">
                <a:srgbClr val="1F7DF0"/>
              </a:gs>
            </a:gsLst>
            <a:lin ang="162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16" name="Google Shape;892;p62">
            <a:extLst>
              <a:ext uri="{FF2B5EF4-FFF2-40B4-BE49-F238E27FC236}">
                <a16:creationId xmlns:a16="http://schemas.microsoft.com/office/drawing/2014/main" id="{8903C92C-8F11-43B0-95EF-8B8DF9B9C8D3}"/>
              </a:ext>
            </a:extLst>
          </p:cNvPr>
          <p:cNvSpPr/>
          <p:nvPr/>
        </p:nvSpPr>
        <p:spPr>
          <a:xfrm>
            <a:off x="-6377514" y="-2053064"/>
            <a:ext cx="9241207" cy="9249629"/>
          </a:xfrm>
          <a:prstGeom prst="ellipse">
            <a:avLst/>
          </a:prstGeom>
          <a:gradFill>
            <a:gsLst>
              <a:gs pos="0">
                <a:schemeClr val="lt1"/>
              </a:gs>
              <a:gs pos="100000">
                <a:srgbClr val="F0F0F3"/>
              </a:gs>
            </a:gsLst>
            <a:lin ang="5400700" scaled="0"/>
          </a:gra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17" name="Google Shape;892;p62">
            <a:extLst>
              <a:ext uri="{FF2B5EF4-FFF2-40B4-BE49-F238E27FC236}">
                <a16:creationId xmlns:a16="http://schemas.microsoft.com/office/drawing/2014/main" id="{EAB89E92-2E9B-451B-B96D-996F6351A061}"/>
              </a:ext>
            </a:extLst>
          </p:cNvPr>
          <p:cNvSpPr/>
          <p:nvPr/>
        </p:nvSpPr>
        <p:spPr>
          <a:xfrm>
            <a:off x="-6231381" y="-1824666"/>
            <a:ext cx="8948941" cy="8792833"/>
          </a:xfrm>
          <a:prstGeom prst="ellipse">
            <a:avLst/>
          </a:prstGeom>
          <a:gradFill>
            <a:gsLst>
              <a:gs pos="0">
                <a:schemeClr val="lt1"/>
              </a:gs>
              <a:gs pos="100000">
                <a:srgbClr val="F0F0F3"/>
              </a:gs>
            </a:gsLst>
            <a:lin ang="5400700" scaled="0"/>
          </a:gradFill>
          <a:ln>
            <a:noFill/>
          </a:ln>
          <a:effectLst>
            <a:outerShdw blurRad="3429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latin typeface="+mj-lt"/>
            </a:endParaRPr>
          </a:p>
        </p:txBody>
      </p:sp>
      <p:sp>
        <p:nvSpPr>
          <p:cNvPr id="19" name="Прямоугольник 18">
            <a:extLst>
              <a:ext uri="{FF2B5EF4-FFF2-40B4-BE49-F238E27FC236}">
                <a16:creationId xmlns:a16="http://schemas.microsoft.com/office/drawing/2014/main" id="{708C02A1-7A27-4DA8-9425-9CB9A0B8CF56}"/>
              </a:ext>
            </a:extLst>
          </p:cNvPr>
          <p:cNvSpPr/>
          <p:nvPr/>
        </p:nvSpPr>
        <p:spPr>
          <a:xfrm>
            <a:off x="193765" y="1725624"/>
            <a:ext cx="2513757" cy="1815882"/>
          </a:xfrm>
          <a:prstGeom prst="rect">
            <a:avLst/>
          </a:prstGeom>
        </p:spPr>
        <p:txBody>
          <a:bodyPr wrap="square">
            <a:spAutoFit/>
          </a:bodyPr>
          <a:lstStyle/>
          <a:p>
            <a:pPr algn="ctr"/>
            <a:r>
              <a:rPr lang="ru-RU" sz="1600" dirty="0" err="1">
                <a:solidFill>
                  <a:schemeClr val="accent2">
                    <a:lumMod val="75000"/>
                  </a:schemeClr>
                </a:solidFill>
                <a:latin typeface="+mj-lt"/>
              </a:rPr>
              <a:t>Қонун</a:t>
            </a:r>
            <a:r>
              <a:rPr lang="ru-RU" sz="1600" dirty="0">
                <a:solidFill>
                  <a:schemeClr val="accent2">
                    <a:lumMod val="75000"/>
                  </a:schemeClr>
                </a:solidFill>
                <a:latin typeface="+mj-lt"/>
              </a:rPr>
              <a:t> </a:t>
            </a:r>
            <a:r>
              <a:rPr lang="ru-RU" sz="1600" dirty="0" err="1">
                <a:solidFill>
                  <a:schemeClr val="accent2">
                    <a:lumMod val="75000"/>
                  </a:schemeClr>
                </a:solidFill>
                <a:latin typeface="+mj-lt"/>
              </a:rPr>
              <a:t>билан</a:t>
            </a:r>
            <a:r>
              <a:rPr lang="ru-RU" sz="1600" dirty="0">
                <a:solidFill>
                  <a:schemeClr val="accent2">
                    <a:lumMod val="75000"/>
                  </a:schemeClr>
                </a:solidFill>
                <a:latin typeface="+mj-lt"/>
              </a:rPr>
              <a:t> </a:t>
            </a:r>
          </a:p>
          <a:p>
            <a:pPr algn="ctr"/>
            <a:r>
              <a:rPr lang="ru-RU" sz="1600" dirty="0" err="1">
                <a:solidFill>
                  <a:schemeClr val="accent2">
                    <a:lumMod val="75000"/>
                  </a:schemeClr>
                </a:solidFill>
                <a:latin typeface="+mj-lt"/>
              </a:rPr>
              <a:t>давлат</a:t>
            </a:r>
            <a:r>
              <a:rPr lang="ru-RU" sz="1600" dirty="0">
                <a:solidFill>
                  <a:schemeClr val="accent2">
                    <a:lumMod val="75000"/>
                  </a:schemeClr>
                </a:solidFill>
                <a:latin typeface="+mj-lt"/>
              </a:rPr>
              <a:t> </a:t>
            </a:r>
            <a:r>
              <a:rPr lang="ru-RU" sz="1600" dirty="0" err="1">
                <a:solidFill>
                  <a:schemeClr val="accent2">
                    <a:lumMod val="75000"/>
                  </a:schemeClr>
                </a:solidFill>
                <a:latin typeface="+mj-lt"/>
              </a:rPr>
              <a:t>органининг</a:t>
            </a:r>
            <a:r>
              <a:rPr lang="ru-RU" sz="1600" dirty="0">
                <a:solidFill>
                  <a:schemeClr val="accent2">
                    <a:lumMod val="75000"/>
                  </a:schemeClr>
                </a:solidFill>
                <a:latin typeface="+mj-lt"/>
              </a:rPr>
              <a:t> </a:t>
            </a:r>
          </a:p>
          <a:p>
            <a:pPr algn="ctr"/>
            <a:r>
              <a:rPr lang="ru-RU" sz="1600" dirty="0" err="1">
                <a:solidFill>
                  <a:schemeClr val="accent2">
                    <a:lumMod val="75000"/>
                  </a:schemeClr>
                </a:solidFill>
                <a:latin typeface="+mj-lt"/>
              </a:rPr>
              <a:t>ёки</a:t>
            </a:r>
            <a:r>
              <a:rPr lang="ru-RU" sz="1600" dirty="0">
                <a:solidFill>
                  <a:schemeClr val="accent2">
                    <a:lumMod val="75000"/>
                  </a:schemeClr>
                </a:solidFill>
                <a:latin typeface="+mj-lt"/>
              </a:rPr>
              <a:t> </a:t>
            </a:r>
            <a:r>
              <a:rPr lang="ru-RU" sz="1600" dirty="0" err="1">
                <a:solidFill>
                  <a:schemeClr val="accent2">
                    <a:lumMod val="75000"/>
                  </a:schemeClr>
                </a:solidFill>
                <a:latin typeface="+mj-lt"/>
              </a:rPr>
              <a:t>бошқа</a:t>
            </a:r>
            <a:r>
              <a:rPr lang="ru-RU" sz="1600" dirty="0">
                <a:solidFill>
                  <a:schemeClr val="accent2">
                    <a:lumMod val="75000"/>
                  </a:schemeClr>
                </a:solidFill>
                <a:latin typeface="+mj-lt"/>
              </a:rPr>
              <a:t> </a:t>
            </a:r>
            <a:r>
              <a:rPr lang="ru-RU" sz="1600" dirty="0" err="1">
                <a:solidFill>
                  <a:schemeClr val="accent2">
                    <a:lumMod val="75000"/>
                  </a:schemeClr>
                </a:solidFill>
                <a:latin typeface="+mj-lt"/>
              </a:rPr>
              <a:t>ташкилотнинг</a:t>
            </a:r>
            <a:r>
              <a:rPr lang="ru-RU" sz="1600" dirty="0">
                <a:solidFill>
                  <a:schemeClr val="accent2">
                    <a:lumMod val="75000"/>
                  </a:schemeClr>
                </a:solidFill>
                <a:latin typeface="+mj-lt"/>
              </a:rPr>
              <a:t> </a:t>
            </a:r>
            <a:r>
              <a:rPr lang="ru-RU" sz="1600" dirty="0" err="1">
                <a:solidFill>
                  <a:schemeClr val="accent2">
                    <a:lumMod val="75000"/>
                  </a:schemeClr>
                </a:solidFill>
                <a:latin typeface="+mj-lt"/>
              </a:rPr>
              <a:t>ходимларига</a:t>
            </a:r>
            <a:r>
              <a:rPr lang="ru-RU" sz="1600" dirty="0">
                <a:solidFill>
                  <a:schemeClr val="accent2">
                    <a:lumMod val="75000"/>
                  </a:schemeClr>
                </a:solidFill>
                <a:latin typeface="+mj-lt"/>
              </a:rPr>
              <a:t> </a:t>
            </a:r>
            <a:r>
              <a:rPr lang="ru-RU" sz="1600" dirty="0" err="1">
                <a:solidFill>
                  <a:schemeClr val="accent2">
                    <a:lumMod val="75000"/>
                  </a:schemeClr>
                </a:solidFill>
                <a:latin typeface="+mj-lt"/>
              </a:rPr>
              <a:t>қуйидагилар</a:t>
            </a:r>
            <a:r>
              <a:rPr lang="ru-RU" sz="1600" dirty="0">
                <a:solidFill>
                  <a:schemeClr val="accent2">
                    <a:lumMod val="75000"/>
                  </a:schemeClr>
                </a:solidFill>
                <a:latin typeface="+mj-lt"/>
              </a:rPr>
              <a:t> </a:t>
            </a:r>
            <a:r>
              <a:rPr lang="ru-RU" sz="1600" b="1" dirty="0" err="1">
                <a:solidFill>
                  <a:schemeClr val="accent5">
                    <a:lumMod val="50000"/>
                  </a:schemeClr>
                </a:solidFill>
                <a:latin typeface="+mj-lt"/>
              </a:rPr>
              <a:t>таъқиқланмоқда</a:t>
            </a:r>
            <a:r>
              <a:rPr lang="ru-RU" sz="1600" dirty="0">
                <a:solidFill>
                  <a:schemeClr val="accent2">
                    <a:lumMod val="75000"/>
                  </a:schemeClr>
                </a:solidFill>
                <a:latin typeface="+mj-lt"/>
              </a:rPr>
              <a:t>:</a:t>
            </a:r>
          </a:p>
        </p:txBody>
      </p:sp>
      <p:sp>
        <p:nvSpPr>
          <p:cNvPr id="22" name="Прямоугольник 21">
            <a:extLst>
              <a:ext uri="{FF2B5EF4-FFF2-40B4-BE49-F238E27FC236}">
                <a16:creationId xmlns:a16="http://schemas.microsoft.com/office/drawing/2014/main" id="{B39A4D81-CA21-4E85-B03F-2CE8180BBFD9}"/>
              </a:ext>
            </a:extLst>
          </p:cNvPr>
          <p:cNvSpPr/>
          <p:nvPr/>
        </p:nvSpPr>
        <p:spPr>
          <a:xfrm>
            <a:off x="2850203" y="486909"/>
            <a:ext cx="5763231" cy="954107"/>
          </a:xfrm>
          <a:prstGeom prst="rect">
            <a:avLst/>
          </a:prstGeom>
        </p:spPr>
        <p:txBody>
          <a:bodyPr wrap="square">
            <a:spAutoFit/>
          </a:bodyPr>
          <a:lstStyle/>
          <a:p>
            <a:pPr algn="just"/>
            <a:r>
              <a:rPr lang="ru-RU" dirty="0" err="1">
                <a:latin typeface="+mj-lt"/>
              </a:rPr>
              <a:t>манфаатлар</a:t>
            </a:r>
            <a:r>
              <a:rPr lang="ru-RU" dirty="0">
                <a:latin typeface="+mj-lt"/>
              </a:rPr>
              <a:t> </a:t>
            </a:r>
            <a:r>
              <a:rPr lang="ru-RU" dirty="0" err="1">
                <a:latin typeface="+mj-lt"/>
              </a:rPr>
              <a:t>тўқнашуви</a:t>
            </a:r>
            <a:r>
              <a:rPr lang="ru-RU" dirty="0">
                <a:latin typeface="+mj-lt"/>
              </a:rPr>
              <a:t> </a:t>
            </a:r>
            <a:r>
              <a:rPr lang="ru-RU" dirty="0" err="1">
                <a:latin typeface="+mj-lt"/>
              </a:rPr>
              <a:t>ҳақидаги</a:t>
            </a:r>
            <a:r>
              <a:rPr lang="ru-RU" dirty="0">
                <a:latin typeface="+mj-lt"/>
              </a:rPr>
              <a:t> </a:t>
            </a:r>
            <a:r>
              <a:rPr lang="ru-RU" dirty="0" err="1">
                <a:latin typeface="+mj-lt"/>
              </a:rPr>
              <a:t>ахборотни</a:t>
            </a:r>
            <a:r>
              <a:rPr lang="ru-RU" dirty="0">
                <a:latin typeface="+mj-lt"/>
              </a:rPr>
              <a:t> </a:t>
            </a:r>
            <a:r>
              <a:rPr lang="ru-RU" dirty="0" err="1">
                <a:latin typeface="+mj-lt"/>
              </a:rPr>
              <a:t>ошкор</a:t>
            </a:r>
            <a:r>
              <a:rPr lang="ru-RU" dirty="0">
                <a:latin typeface="+mj-lt"/>
              </a:rPr>
              <a:t> </a:t>
            </a:r>
            <a:r>
              <a:rPr lang="ru-RU" dirty="0" err="1">
                <a:latin typeface="+mj-lt"/>
              </a:rPr>
              <a:t>этишда</a:t>
            </a:r>
            <a:r>
              <a:rPr lang="en-US" dirty="0">
                <a:latin typeface="+mj-lt"/>
              </a:rPr>
              <a:t>, </a:t>
            </a:r>
            <a:r>
              <a:rPr lang="ru-RU" dirty="0">
                <a:latin typeface="+mj-lt"/>
              </a:rPr>
              <a:t>декларация </a:t>
            </a:r>
            <a:r>
              <a:rPr lang="ru-RU" dirty="0" err="1">
                <a:latin typeface="+mj-lt"/>
              </a:rPr>
              <a:t>ва</a:t>
            </a:r>
            <a:r>
              <a:rPr lang="ru-RU" dirty="0">
                <a:latin typeface="+mj-lt"/>
              </a:rPr>
              <a:t>   </a:t>
            </a:r>
            <a:r>
              <a:rPr lang="ru-RU" dirty="0" err="1">
                <a:latin typeface="+mj-lt"/>
              </a:rPr>
              <a:t>хабарномаларни</a:t>
            </a:r>
            <a:r>
              <a:rPr lang="ru-RU" dirty="0">
                <a:latin typeface="+mj-lt"/>
              </a:rPr>
              <a:t> </a:t>
            </a:r>
            <a:r>
              <a:rPr lang="ru-RU" dirty="0" err="1">
                <a:latin typeface="+mj-lt"/>
              </a:rPr>
              <a:t>тақдим</a:t>
            </a:r>
            <a:r>
              <a:rPr lang="ru-RU" dirty="0">
                <a:latin typeface="+mj-lt"/>
              </a:rPr>
              <a:t> </a:t>
            </a:r>
            <a:r>
              <a:rPr lang="ru-RU" dirty="0" err="1">
                <a:latin typeface="+mj-lt"/>
              </a:rPr>
              <a:t>қилишда</a:t>
            </a:r>
            <a:r>
              <a:rPr lang="ru-RU" dirty="0">
                <a:latin typeface="+mj-lt"/>
              </a:rPr>
              <a:t> </a:t>
            </a:r>
            <a:r>
              <a:rPr lang="ru-RU" b="1" dirty="0" err="1">
                <a:solidFill>
                  <a:schemeClr val="accent5">
                    <a:lumMod val="50000"/>
                  </a:schemeClr>
                </a:solidFill>
                <a:latin typeface="+mj-lt"/>
              </a:rPr>
              <a:t>маълумотларни</a:t>
            </a:r>
            <a:r>
              <a:rPr lang="ru-RU" b="1" dirty="0">
                <a:solidFill>
                  <a:schemeClr val="accent5">
                    <a:lumMod val="50000"/>
                  </a:schemeClr>
                </a:solidFill>
                <a:latin typeface="+mj-lt"/>
              </a:rPr>
              <a:t> </a:t>
            </a:r>
            <a:r>
              <a:rPr lang="ru-RU" b="1" dirty="0" err="1">
                <a:solidFill>
                  <a:schemeClr val="accent5">
                    <a:lumMod val="50000"/>
                  </a:schemeClr>
                </a:solidFill>
                <a:latin typeface="+mj-lt"/>
              </a:rPr>
              <a:t>яшириш</a:t>
            </a:r>
            <a:r>
              <a:rPr lang="ru-RU" dirty="0">
                <a:solidFill>
                  <a:schemeClr val="accent5">
                    <a:lumMod val="50000"/>
                  </a:schemeClr>
                </a:solidFill>
                <a:latin typeface="+mj-lt"/>
              </a:rPr>
              <a:t> </a:t>
            </a:r>
            <a:r>
              <a:rPr lang="ru-RU" dirty="0" err="1">
                <a:latin typeface="+mj-lt"/>
              </a:rPr>
              <a:t>ёхуд</a:t>
            </a:r>
            <a:r>
              <a:rPr lang="ru-RU" dirty="0">
                <a:latin typeface="+mj-lt"/>
              </a:rPr>
              <a:t> била </a:t>
            </a:r>
            <a:r>
              <a:rPr lang="ru-RU" dirty="0" err="1">
                <a:latin typeface="+mj-lt"/>
              </a:rPr>
              <a:t>туриб</a:t>
            </a:r>
            <a:r>
              <a:rPr lang="ru-RU" dirty="0">
                <a:latin typeface="+mj-lt"/>
              </a:rPr>
              <a:t>    </a:t>
            </a:r>
            <a:r>
              <a:rPr lang="ru-RU" dirty="0" err="1">
                <a:latin typeface="+mj-lt"/>
              </a:rPr>
              <a:t>ёлғон</a:t>
            </a:r>
            <a:r>
              <a:rPr lang="ru-RU" dirty="0">
                <a:latin typeface="+mj-lt"/>
              </a:rPr>
              <a:t> </a:t>
            </a:r>
            <a:r>
              <a:rPr lang="ru-RU" dirty="0" err="1">
                <a:latin typeface="+mj-lt"/>
              </a:rPr>
              <a:t>ёки</a:t>
            </a:r>
            <a:r>
              <a:rPr lang="ru-RU" dirty="0">
                <a:latin typeface="+mj-lt"/>
              </a:rPr>
              <a:t> </a:t>
            </a:r>
            <a:r>
              <a:rPr lang="ru-RU" b="1" dirty="0" err="1">
                <a:solidFill>
                  <a:schemeClr val="accent5">
                    <a:lumMod val="50000"/>
                  </a:schemeClr>
                </a:solidFill>
                <a:latin typeface="+mj-lt"/>
              </a:rPr>
              <a:t>нотўғри</a:t>
            </a:r>
            <a:r>
              <a:rPr lang="ru-RU" b="1" dirty="0">
                <a:solidFill>
                  <a:schemeClr val="accent5">
                    <a:lumMod val="50000"/>
                  </a:schemeClr>
                </a:solidFill>
                <a:latin typeface="+mj-lt"/>
              </a:rPr>
              <a:t> </a:t>
            </a:r>
            <a:r>
              <a:rPr lang="en-US" b="1" dirty="0">
                <a:solidFill>
                  <a:schemeClr val="accent5">
                    <a:lumMod val="50000"/>
                  </a:schemeClr>
                </a:solidFill>
                <a:latin typeface="+mj-lt"/>
              </a:rPr>
              <a:t> </a:t>
            </a:r>
            <a:r>
              <a:rPr lang="ru-RU" b="1" dirty="0" err="1">
                <a:solidFill>
                  <a:schemeClr val="accent5">
                    <a:lumMod val="50000"/>
                  </a:schemeClr>
                </a:solidFill>
                <a:latin typeface="+mj-lt"/>
              </a:rPr>
              <a:t>ахборот</a:t>
            </a:r>
            <a:r>
              <a:rPr lang="ru-RU" b="1" dirty="0">
                <a:solidFill>
                  <a:schemeClr val="accent5">
                    <a:lumMod val="50000"/>
                  </a:schemeClr>
                </a:solidFill>
                <a:latin typeface="+mj-lt"/>
              </a:rPr>
              <a:t> </a:t>
            </a:r>
            <a:r>
              <a:rPr lang="ru-RU" b="1" dirty="0" err="1">
                <a:solidFill>
                  <a:schemeClr val="accent5">
                    <a:lumMod val="50000"/>
                  </a:schemeClr>
                </a:solidFill>
                <a:latin typeface="+mj-lt"/>
              </a:rPr>
              <a:t>тақдим</a:t>
            </a:r>
            <a:r>
              <a:rPr lang="ru-RU" b="1" dirty="0">
                <a:solidFill>
                  <a:schemeClr val="accent5">
                    <a:lumMod val="50000"/>
                  </a:schemeClr>
                </a:solidFill>
                <a:latin typeface="+mj-lt"/>
              </a:rPr>
              <a:t> </a:t>
            </a:r>
            <a:r>
              <a:rPr lang="ru-RU" b="1" dirty="0" err="1">
                <a:solidFill>
                  <a:schemeClr val="accent5">
                    <a:lumMod val="50000"/>
                  </a:schemeClr>
                </a:solidFill>
                <a:latin typeface="+mj-lt"/>
              </a:rPr>
              <a:t>этиш</a:t>
            </a:r>
            <a:r>
              <a:rPr lang="ru-RU" b="1" dirty="0">
                <a:latin typeface="+mj-lt"/>
              </a:rPr>
              <a:t>;</a:t>
            </a:r>
          </a:p>
        </p:txBody>
      </p:sp>
      <p:sp>
        <p:nvSpPr>
          <p:cNvPr id="23" name="Прямоугольник 22">
            <a:extLst>
              <a:ext uri="{FF2B5EF4-FFF2-40B4-BE49-F238E27FC236}">
                <a16:creationId xmlns:a16="http://schemas.microsoft.com/office/drawing/2014/main" id="{D26FAA2F-5C45-47CC-B16F-8E8F40880DA1}"/>
              </a:ext>
            </a:extLst>
          </p:cNvPr>
          <p:cNvSpPr/>
          <p:nvPr/>
        </p:nvSpPr>
        <p:spPr>
          <a:xfrm>
            <a:off x="3087068" y="1567141"/>
            <a:ext cx="5575673" cy="892552"/>
          </a:xfrm>
          <a:prstGeom prst="rect">
            <a:avLst/>
          </a:prstGeom>
        </p:spPr>
        <p:txBody>
          <a:bodyPr wrap="square">
            <a:spAutoFit/>
          </a:bodyPr>
          <a:lstStyle/>
          <a:p>
            <a:pPr algn="just"/>
            <a:r>
              <a:rPr lang="ru-RU" b="1" dirty="0" err="1">
                <a:solidFill>
                  <a:schemeClr val="accent5">
                    <a:lumMod val="50000"/>
                  </a:schemeClr>
                </a:solidFill>
                <a:latin typeface="+mj-lt"/>
              </a:rPr>
              <a:t>бири</a:t>
            </a:r>
            <a:r>
              <a:rPr lang="ru-RU" b="1" dirty="0">
                <a:solidFill>
                  <a:schemeClr val="accent5">
                    <a:lumMod val="50000"/>
                  </a:schemeClr>
                </a:solidFill>
                <a:latin typeface="+mj-lt"/>
              </a:rPr>
              <a:t> </a:t>
            </a:r>
            <a:r>
              <a:rPr lang="ru-RU" b="1" dirty="0" err="1">
                <a:solidFill>
                  <a:schemeClr val="accent5">
                    <a:lumMod val="50000"/>
                  </a:schemeClr>
                </a:solidFill>
                <a:latin typeface="+mj-lt"/>
              </a:rPr>
              <a:t>бошқасига</a:t>
            </a:r>
            <a:r>
              <a:rPr lang="ru-RU" b="1" dirty="0">
                <a:solidFill>
                  <a:schemeClr val="accent5">
                    <a:lumMod val="50000"/>
                  </a:schemeClr>
                </a:solidFill>
                <a:latin typeface="+mj-lt"/>
              </a:rPr>
              <a:t> </a:t>
            </a:r>
            <a:r>
              <a:rPr lang="ru-RU" b="1" dirty="0" err="1">
                <a:solidFill>
                  <a:schemeClr val="accent5">
                    <a:lumMod val="50000"/>
                  </a:schemeClr>
                </a:solidFill>
                <a:latin typeface="+mj-lt"/>
              </a:rPr>
              <a:t>бўйсунувчи</a:t>
            </a:r>
            <a:r>
              <a:rPr lang="ru-RU" b="1" dirty="0">
                <a:solidFill>
                  <a:schemeClr val="accent5">
                    <a:lumMod val="50000"/>
                  </a:schemeClr>
                </a:solidFill>
                <a:latin typeface="+mj-lt"/>
              </a:rPr>
              <a:t> </a:t>
            </a:r>
            <a:r>
              <a:rPr lang="ru-RU" b="1" dirty="0" err="1">
                <a:solidFill>
                  <a:schemeClr val="accent5">
                    <a:lumMod val="50000"/>
                  </a:schemeClr>
                </a:solidFill>
                <a:latin typeface="+mj-lt"/>
              </a:rPr>
              <a:t>ёки</a:t>
            </a:r>
            <a:r>
              <a:rPr lang="ru-RU" b="1" dirty="0">
                <a:solidFill>
                  <a:schemeClr val="accent5">
                    <a:lumMod val="50000"/>
                  </a:schemeClr>
                </a:solidFill>
                <a:latin typeface="+mj-lt"/>
              </a:rPr>
              <a:t> </a:t>
            </a:r>
            <a:r>
              <a:rPr lang="ru-RU" b="1" dirty="0" err="1">
                <a:solidFill>
                  <a:schemeClr val="accent5">
                    <a:lumMod val="50000"/>
                  </a:schemeClr>
                </a:solidFill>
                <a:latin typeface="+mj-lt"/>
              </a:rPr>
              <a:t>бири</a:t>
            </a:r>
            <a:r>
              <a:rPr lang="ru-RU" b="1" dirty="0">
                <a:solidFill>
                  <a:schemeClr val="accent5">
                    <a:lumMod val="50000"/>
                  </a:schemeClr>
                </a:solidFill>
                <a:latin typeface="+mj-lt"/>
              </a:rPr>
              <a:t> </a:t>
            </a:r>
            <a:r>
              <a:rPr lang="ru-RU" b="1" dirty="0" err="1">
                <a:solidFill>
                  <a:schemeClr val="accent5">
                    <a:lumMod val="50000"/>
                  </a:schemeClr>
                </a:solidFill>
                <a:latin typeface="+mj-lt"/>
              </a:rPr>
              <a:t>бошқасининг</a:t>
            </a:r>
            <a:r>
              <a:rPr lang="ru-RU" b="1" dirty="0">
                <a:solidFill>
                  <a:schemeClr val="accent5">
                    <a:lumMod val="50000"/>
                  </a:schemeClr>
                </a:solidFill>
                <a:latin typeface="+mj-lt"/>
              </a:rPr>
              <a:t> </a:t>
            </a:r>
            <a:r>
              <a:rPr lang="ru-RU" b="1" dirty="0" err="1">
                <a:solidFill>
                  <a:schemeClr val="accent5">
                    <a:lumMod val="50000"/>
                  </a:schemeClr>
                </a:solidFill>
                <a:latin typeface="+mj-lt"/>
              </a:rPr>
              <a:t>назоратидаги</a:t>
            </a:r>
            <a:r>
              <a:rPr lang="ru-RU" b="1" dirty="0">
                <a:solidFill>
                  <a:schemeClr val="accent5">
                    <a:lumMod val="50000"/>
                  </a:schemeClr>
                </a:solidFill>
                <a:latin typeface="+mj-lt"/>
              </a:rPr>
              <a:t> </a:t>
            </a:r>
            <a:r>
              <a:rPr lang="ru-RU" b="1" dirty="0" err="1">
                <a:solidFill>
                  <a:schemeClr val="accent5">
                    <a:lumMod val="50000"/>
                  </a:schemeClr>
                </a:solidFill>
                <a:latin typeface="+mj-lt"/>
              </a:rPr>
              <a:t>ташкилотларда</a:t>
            </a:r>
            <a:r>
              <a:rPr lang="ru-RU" b="1" dirty="0">
                <a:solidFill>
                  <a:schemeClr val="accent5">
                    <a:lumMod val="50000"/>
                  </a:schemeClr>
                </a:solidFill>
                <a:latin typeface="+mj-lt"/>
              </a:rPr>
              <a:t> </a:t>
            </a:r>
            <a:r>
              <a:rPr lang="ru-RU" b="1" dirty="0" err="1">
                <a:solidFill>
                  <a:schemeClr val="accent5">
                    <a:lumMod val="50000"/>
                  </a:schemeClr>
                </a:solidFill>
                <a:latin typeface="+mj-lt"/>
              </a:rPr>
              <a:t>ўриндошлик</a:t>
            </a:r>
            <a:r>
              <a:rPr lang="ru-RU" b="1" dirty="0">
                <a:solidFill>
                  <a:schemeClr val="accent5">
                    <a:lumMod val="50000"/>
                  </a:schemeClr>
                </a:solidFill>
                <a:latin typeface="+mj-lt"/>
              </a:rPr>
              <a:t> </a:t>
            </a:r>
            <a:r>
              <a:rPr lang="ru-RU" b="1" dirty="0" err="1">
                <a:solidFill>
                  <a:schemeClr val="accent5">
                    <a:lumMod val="50000"/>
                  </a:schemeClr>
                </a:solidFill>
                <a:latin typeface="+mj-lt"/>
              </a:rPr>
              <a:t>бўйича</a:t>
            </a:r>
            <a:r>
              <a:rPr lang="ru-RU" b="1" dirty="0">
                <a:solidFill>
                  <a:schemeClr val="accent5">
                    <a:lumMod val="50000"/>
                  </a:schemeClr>
                </a:solidFill>
                <a:latin typeface="+mj-lt"/>
              </a:rPr>
              <a:t> </a:t>
            </a:r>
            <a:r>
              <a:rPr lang="ru-RU" b="1" dirty="0" err="1">
                <a:solidFill>
                  <a:schemeClr val="accent5">
                    <a:lumMod val="50000"/>
                  </a:schemeClr>
                </a:solidFill>
                <a:latin typeface="+mj-lt"/>
              </a:rPr>
              <a:t>ишлашга</a:t>
            </a:r>
            <a:r>
              <a:rPr lang="ru-RU" b="1" dirty="0">
                <a:solidFill>
                  <a:schemeClr val="accent5">
                    <a:lumMod val="50000"/>
                  </a:schemeClr>
                </a:solidFill>
                <a:latin typeface="+mj-lt"/>
              </a:rPr>
              <a:t> </a:t>
            </a:r>
            <a:r>
              <a:rPr lang="ru-RU" sz="1200" i="1" dirty="0">
                <a:latin typeface="+mj-lt"/>
              </a:rPr>
              <a:t>(</a:t>
            </a:r>
            <a:r>
              <a:rPr lang="ru-RU" sz="1200" i="1" dirty="0" err="1">
                <a:latin typeface="+mj-lt"/>
              </a:rPr>
              <a:t>яъни</a:t>
            </a:r>
            <a:r>
              <a:rPr lang="ru-RU" sz="1200" i="1" dirty="0">
                <a:latin typeface="+mj-lt"/>
              </a:rPr>
              <a:t> </a:t>
            </a:r>
            <a:r>
              <a:rPr lang="ru-RU" sz="1200" i="1" dirty="0" err="1">
                <a:latin typeface="+mj-lt"/>
              </a:rPr>
              <a:t>Марказий</a:t>
            </a:r>
            <a:r>
              <a:rPr lang="ru-RU" sz="1200" i="1" dirty="0">
                <a:latin typeface="+mj-lt"/>
              </a:rPr>
              <a:t> банк </a:t>
            </a:r>
            <a:r>
              <a:rPr lang="ru-RU" sz="1200" i="1" dirty="0" err="1">
                <a:latin typeface="+mj-lt"/>
              </a:rPr>
              <a:t>назоратидаги</a:t>
            </a:r>
            <a:r>
              <a:rPr lang="en-US" sz="1200" i="1" dirty="0">
                <a:latin typeface="+mj-lt"/>
              </a:rPr>
              <a:t> </a:t>
            </a:r>
            <a:r>
              <a:rPr lang="ru-RU" sz="1200" i="1" dirty="0" err="1">
                <a:latin typeface="+mj-lt"/>
              </a:rPr>
              <a:t>ташкилотларда</a:t>
            </a:r>
            <a:r>
              <a:rPr lang="ru-RU" sz="1200" i="1" dirty="0">
                <a:latin typeface="+mj-lt"/>
              </a:rPr>
              <a:t> (</a:t>
            </a:r>
            <a:r>
              <a:rPr lang="ru-RU" sz="1200" i="1" dirty="0" err="1">
                <a:latin typeface="+mj-lt"/>
              </a:rPr>
              <a:t>банклар</a:t>
            </a:r>
            <a:r>
              <a:rPr lang="ru-RU" sz="1200" i="1" dirty="0">
                <a:latin typeface="+mj-lt"/>
              </a:rPr>
              <a:t>, </a:t>
            </a:r>
            <a:r>
              <a:rPr lang="ru-RU" sz="1200" i="1" dirty="0" err="1">
                <a:latin typeface="+mj-lt"/>
              </a:rPr>
              <a:t>нобанк</a:t>
            </a:r>
            <a:r>
              <a:rPr lang="ru-RU" sz="1200" i="1" dirty="0">
                <a:latin typeface="+mj-lt"/>
              </a:rPr>
              <a:t> кредит </a:t>
            </a:r>
            <a:r>
              <a:rPr lang="ru-RU" sz="1200" i="1" dirty="0" err="1">
                <a:latin typeface="+mj-lt"/>
              </a:rPr>
              <a:t>ташкилотлари</a:t>
            </a:r>
            <a:r>
              <a:rPr lang="ru-RU" sz="1200" i="1" dirty="0">
                <a:latin typeface="+mj-lt"/>
              </a:rPr>
              <a:t>, </a:t>
            </a:r>
            <a:r>
              <a:rPr lang="ru-RU" sz="1200" i="1" dirty="0" err="1">
                <a:latin typeface="+mj-lt"/>
              </a:rPr>
              <a:t>тўлов</a:t>
            </a:r>
            <a:r>
              <a:rPr lang="ru-RU" sz="1200" i="1" dirty="0">
                <a:latin typeface="+mj-lt"/>
              </a:rPr>
              <a:t> </a:t>
            </a:r>
            <a:r>
              <a:rPr lang="ru-RU" sz="1200" i="1" dirty="0" err="1">
                <a:latin typeface="+mj-lt"/>
              </a:rPr>
              <a:t>ташкилотларида</a:t>
            </a:r>
            <a:r>
              <a:rPr lang="ru-RU" sz="1200" i="1" dirty="0">
                <a:latin typeface="+mj-lt"/>
              </a:rPr>
              <a:t>);</a:t>
            </a:r>
          </a:p>
        </p:txBody>
      </p:sp>
      <p:sp>
        <p:nvSpPr>
          <p:cNvPr id="24" name="Прямоугольник 23">
            <a:extLst>
              <a:ext uri="{FF2B5EF4-FFF2-40B4-BE49-F238E27FC236}">
                <a16:creationId xmlns:a16="http://schemas.microsoft.com/office/drawing/2014/main" id="{A0BFAB48-1B86-4600-8EEC-9413E0B5F64F}"/>
              </a:ext>
            </a:extLst>
          </p:cNvPr>
          <p:cNvSpPr/>
          <p:nvPr/>
        </p:nvSpPr>
        <p:spPr>
          <a:xfrm>
            <a:off x="3095245" y="2633565"/>
            <a:ext cx="5469387" cy="892552"/>
          </a:xfrm>
          <a:prstGeom prst="rect">
            <a:avLst/>
          </a:prstGeom>
        </p:spPr>
        <p:txBody>
          <a:bodyPr wrap="square">
            <a:spAutoFit/>
          </a:bodyPr>
          <a:lstStyle/>
          <a:p>
            <a:pPr algn="just"/>
            <a:r>
              <a:rPr lang="ru-RU" dirty="0" err="1">
                <a:latin typeface="+mj-lt"/>
              </a:rPr>
              <a:t>тижорат</a:t>
            </a:r>
            <a:r>
              <a:rPr lang="ru-RU" dirty="0">
                <a:latin typeface="+mj-lt"/>
              </a:rPr>
              <a:t> </a:t>
            </a:r>
            <a:r>
              <a:rPr lang="ru-RU" dirty="0" err="1">
                <a:latin typeface="+mj-lt"/>
              </a:rPr>
              <a:t>ташкилотларининг</a:t>
            </a:r>
            <a:r>
              <a:rPr lang="ru-RU" dirty="0">
                <a:latin typeface="+mj-lt"/>
              </a:rPr>
              <a:t> </a:t>
            </a:r>
            <a:r>
              <a:rPr lang="ru-RU" b="1" dirty="0" err="1">
                <a:solidFill>
                  <a:schemeClr val="accent5">
                    <a:lumMod val="50000"/>
                  </a:schemeClr>
                </a:solidFill>
                <a:latin typeface="+mj-lt"/>
              </a:rPr>
              <a:t>таъсисчиси</a:t>
            </a:r>
            <a:r>
              <a:rPr lang="ru-RU" b="1" dirty="0">
                <a:solidFill>
                  <a:schemeClr val="accent5">
                    <a:lumMod val="50000"/>
                  </a:schemeClr>
                </a:solidFill>
                <a:latin typeface="+mj-lt"/>
              </a:rPr>
              <a:t> (</a:t>
            </a:r>
            <a:r>
              <a:rPr lang="ru-RU" b="1" dirty="0" err="1">
                <a:solidFill>
                  <a:schemeClr val="accent5">
                    <a:lumMod val="50000"/>
                  </a:schemeClr>
                </a:solidFill>
                <a:latin typeface="+mj-lt"/>
              </a:rPr>
              <a:t>акциядори</a:t>
            </a:r>
            <a:r>
              <a:rPr lang="ru-RU" b="1" dirty="0">
                <a:solidFill>
                  <a:schemeClr val="accent5">
                    <a:lumMod val="50000"/>
                  </a:schemeClr>
                </a:solidFill>
                <a:latin typeface="+mj-lt"/>
              </a:rPr>
              <a:t>, </a:t>
            </a:r>
            <a:r>
              <a:rPr lang="ru-RU" b="1" dirty="0" err="1">
                <a:solidFill>
                  <a:schemeClr val="accent5">
                    <a:lumMod val="50000"/>
                  </a:schemeClr>
                </a:solidFill>
                <a:latin typeface="+mj-lt"/>
              </a:rPr>
              <a:t>иштирокчиси</a:t>
            </a:r>
            <a:r>
              <a:rPr lang="ru-RU" b="1" dirty="0">
                <a:solidFill>
                  <a:schemeClr val="accent5">
                    <a:lumMod val="50000"/>
                  </a:schemeClr>
                </a:solidFill>
                <a:latin typeface="+mj-lt"/>
              </a:rPr>
              <a:t>) </a:t>
            </a:r>
            <a:r>
              <a:rPr lang="en-US" b="1" dirty="0">
                <a:solidFill>
                  <a:schemeClr val="accent5">
                    <a:lumMod val="50000"/>
                  </a:schemeClr>
                </a:solidFill>
                <a:latin typeface="+mj-lt"/>
              </a:rPr>
              <a:t> </a:t>
            </a:r>
            <a:r>
              <a:rPr lang="ru-RU" b="1" dirty="0" err="1">
                <a:solidFill>
                  <a:schemeClr val="accent5">
                    <a:lumMod val="50000"/>
                  </a:schemeClr>
                </a:solidFill>
                <a:latin typeface="+mj-lt"/>
              </a:rPr>
              <a:t>бўлиш</a:t>
            </a:r>
            <a:r>
              <a:rPr lang="ru-RU" b="1" dirty="0">
                <a:solidFill>
                  <a:schemeClr val="accent5">
                    <a:lumMod val="50000"/>
                  </a:schemeClr>
                </a:solidFill>
                <a:latin typeface="+mj-lt"/>
              </a:rPr>
              <a:t> </a:t>
            </a:r>
            <a:r>
              <a:rPr lang="ru-RU" sz="1200" i="1" dirty="0">
                <a:latin typeface="+mj-lt"/>
              </a:rPr>
              <a:t>(</a:t>
            </a:r>
            <a:r>
              <a:rPr lang="ru-RU" sz="1200" i="1" dirty="0" err="1">
                <a:latin typeface="+mj-lt"/>
              </a:rPr>
              <a:t>Марказий</a:t>
            </a:r>
            <a:r>
              <a:rPr lang="ru-RU" sz="1200" i="1" dirty="0">
                <a:latin typeface="+mj-lt"/>
              </a:rPr>
              <a:t> банк </a:t>
            </a:r>
            <a:r>
              <a:rPr lang="ru-RU" sz="1200" i="1" dirty="0" err="1">
                <a:latin typeface="+mj-lt"/>
              </a:rPr>
              <a:t>назоратида</a:t>
            </a:r>
            <a:r>
              <a:rPr lang="ru-RU" sz="1200" i="1" dirty="0">
                <a:latin typeface="+mj-lt"/>
              </a:rPr>
              <a:t> </a:t>
            </a:r>
            <a:r>
              <a:rPr lang="ru-RU" sz="1200" i="1" dirty="0" err="1">
                <a:latin typeface="+mj-lt"/>
              </a:rPr>
              <a:t>бўлган</a:t>
            </a:r>
            <a:r>
              <a:rPr lang="ru-RU" sz="1200" i="1" dirty="0">
                <a:latin typeface="+mj-lt"/>
              </a:rPr>
              <a:t>  </a:t>
            </a:r>
            <a:r>
              <a:rPr lang="ru-RU" sz="1200" i="1" dirty="0" err="1">
                <a:latin typeface="+mj-lt"/>
              </a:rPr>
              <a:t>тадбиркорлик</a:t>
            </a:r>
            <a:r>
              <a:rPr lang="ru-RU" sz="1200" i="1" dirty="0">
                <a:latin typeface="+mj-lt"/>
              </a:rPr>
              <a:t> </a:t>
            </a:r>
            <a:r>
              <a:rPr lang="ru-RU" sz="1200" i="1" dirty="0" err="1">
                <a:latin typeface="+mj-lt"/>
              </a:rPr>
              <a:t>фаолияти</a:t>
            </a:r>
            <a:r>
              <a:rPr lang="ru-RU" sz="1200" i="1" dirty="0">
                <a:latin typeface="+mj-lt"/>
              </a:rPr>
              <a:t> </a:t>
            </a:r>
            <a:r>
              <a:rPr lang="ru-RU" sz="1200" i="1" dirty="0" err="1">
                <a:latin typeface="+mj-lt"/>
              </a:rPr>
              <a:t>субъектининг</a:t>
            </a:r>
            <a:r>
              <a:rPr lang="ru-RU" sz="1200" i="1" dirty="0">
                <a:latin typeface="+mj-lt"/>
              </a:rPr>
              <a:t> </a:t>
            </a:r>
            <a:r>
              <a:rPr lang="ru-RU" sz="1200" i="1" dirty="0" err="1">
                <a:latin typeface="+mj-lt"/>
              </a:rPr>
              <a:t>акцияларига</a:t>
            </a:r>
            <a:r>
              <a:rPr lang="ru-RU" sz="1200" i="1" dirty="0">
                <a:latin typeface="+mj-lt"/>
              </a:rPr>
              <a:t> </a:t>
            </a:r>
            <a:r>
              <a:rPr lang="ru-RU" sz="1200" i="1" dirty="0" err="1">
                <a:latin typeface="+mj-lt"/>
              </a:rPr>
              <a:t>ёки</a:t>
            </a:r>
            <a:r>
              <a:rPr lang="ru-RU" sz="1200" i="1" dirty="0">
                <a:latin typeface="+mj-lt"/>
              </a:rPr>
              <a:t> устав </a:t>
            </a:r>
            <a:r>
              <a:rPr lang="ru-RU" sz="1200" i="1" dirty="0" err="1">
                <a:latin typeface="+mj-lt"/>
              </a:rPr>
              <a:t>фондидаги</a:t>
            </a:r>
            <a:r>
              <a:rPr lang="ru-RU" sz="1200" i="1" dirty="0">
                <a:latin typeface="+mj-lt"/>
              </a:rPr>
              <a:t> (устав </a:t>
            </a:r>
            <a:r>
              <a:rPr lang="ru-RU" sz="1200" i="1" dirty="0" err="1">
                <a:latin typeface="+mj-lt"/>
              </a:rPr>
              <a:t>капиталидаги</a:t>
            </a:r>
            <a:r>
              <a:rPr lang="ru-RU" sz="1200" i="1" dirty="0">
                <a:latin typeface="+mj-lt"/>
              </a:rPr>
              <a:t>) </a:t>
            </a:r>
            <a:r>
              <a:rPr lang="ru-RU" sz="1200" i="1" dirty="0" err="1">
                <a:latin typeface="+mj-lt"/>
              </a:rPr>
              <a:t>улушларига</a:t>
            </a:r>
            <a:r>
              <a:rPr lang="ru-RU" sz="1200" i="1" dirty="0">
                <a:latin typeface="+mj-lt"/>
              </a:rPr>
              <a:t> </a:t>
            </a:r>
            <a:r>
              <a:rPr lang="ru-RU" sz="1200" i="1" dirty="0" err="1">
                <a:latin typeface="+mj-lt"/>
              </a:rPr>
              <a:t>эгалик</a:t>
            </a:r>
            <a:r>
              <a:rPr lang="ru-RU" sz="1200" i="1" dirty="0">
                <a:latin typeface="+mj-lt"/>
              </a:rPr>
              <a:t> </a:t>
            </a:r>
            <a:r>
              <a:rPr lang="ru-RU" sz="1200" i="1" dirty="0" err="1">
                <a:latin typeface="+mj-lt"/>
              </a:rPr>
              <a:t>қилиш</a:t>
            </a:r>
            <a:r>
              <a:rPr lang="ru-RU" sz="1200" i="1" dirty="0">
                <a:latin typeface="+mj-lt"/>
              </a:rPr>
              <a:t>);</a:t>
            </a:r>
          </a:p>
        </p:txBody>
      </p:sp>
      <p:sp>
        <p:nvSpPr>
          <p:cNvPr id="25" name="Прямоугольник 24">
            <a:extLst>
              <a:ext uri="{FF2B5EF4-FFF2-40B4-BE49-F238E27FC236}">
                <a16:creationId xmlns:a16="http://schemas.microsoft.com/office/drawing/2014/main" id="{DC21791B-F471-494B-9BC3-024E47382770}"/>
              </a:ext>
            </a:extLst>
          </p:cNvPr>
          <p:cNvSpPr/>
          <p:nvPr/>
        </p:nvSpPr>
        <p:spPr>
          <a:xfrm>
            <a:off x="3305386" y="3284010"/>
            <a:ext cx="5725533" cy="261610"/>
          </a:xfrm>
          <a:prstGeom prst="rect">
            <a:avLst/>
          </a:prstGeom>
        </p:spPr>
        <p:txBody>
          <a:bodyPr wrap="square">
            <a:spAutoFit/>
          </a:bodyPr>
          <a:lstStyle/>
          <a:p>
            <a:r>
              <a:rPr lang="en-US" sz="1100" dirty="0">
                <a:latin typeface="+mj-lt"/>
              </a:rPr>
              <a:t> </a:t>
            </a:r>
            <a:r>
              <a:rPr lang="ru-RU" sz="1100" dirty="0">
                <a:latin typeface="+mj-lt"/>
              </a:rPr>
              <a:t> </a:t>
            </a:r>
          </a:p>
        </p:txBody>
      </p:sp>
      <p:sp>
        <p:nvSpPr>
          <p:cNvPr id="26" name="Прямоугольник 25">
            <a:extLst>
              <a:ext uri="{FF2B5EF4-FFF2-40B4-BE49-F238E27FC236}">
                <a16:creationId xmlns:a16="http://schemas.microsoft.com/office/drawing/2014/main" id="{C9CA8DD5-63CB-4EDA-A681-FF74E8D8D30C}"/>
              </a:ext>
            </a:extLst>
          </p:cNvPr>
          <p:cNvSpPr/>
          <p:nvPr/>
        </p:nvSpPr>
        <p:spPr>
          <a:xfrm>
            <a:off x="2957471" y="3700615"/>
            <a:ext cx="5575673" cy="523220"/>
          </a:xfrm>
          <a:prstGeom prst="rect">
            <a:avLst/>
          </a:prstGeom>
        </p:spPr>
        <p:txBody>
          <a:bodyPr wrap="square">
            <a:spAutoFit/>
          </a:bodyPr>
          <a:lstStyle/>
          <a:p>
            <a:r>
              <a:rPr lang="en-US" dirty="0"/>
              <a:t> </a:t>
            </a:r>
            <a:r>
              <a:rPr lang="ru-RU" dirty="0" err="1"/>
              <a:t>ўзи</a:t>
            </a:r>
            <a:r>
              <a:rPr lang="ru-RU" dirty="0"/>
              <a:t> </a:t>
            </a:r>
            <a:r>
              <a:rPr lang="ru-RU" dirty="0" err="1"/>
              <a:t>меҳнат</a:t>
            </a:r>
            <a:r>
              <a:rPr lang="ru-RU" dirty="0"/>
              <a:t> </a:t>
            </a:r>
            <a:r>
              <a:rPr lang="ru-RU" dirty="0" err="1"/>
              <a:t>фаолиятини</a:t>
            </a:r>
            <a:r>
              <a:rPr lang="ru-RU" dirty="0"/>
              <a:t> </a:t>
            </a:r>
            <a:r>
              <a:rPr lang="ru-RU" dirty="0" err="1"/>
              <a:t>амалга</a:t>
            </a:r>
            <a:r>
              <a:rPr lang="ru-RU" dirty="0"/>
              <a:t> </a:t>
            </a:r>
            <a:r>
              <a:rPr lang="ru-RU" dirty="0" err="1"/>
              <a:t>ошираётган</a:t>
            </a:r>
            <a:r>
              <a:rPr lang="ru-RU" dirty="0"/>
              <a:t> </a:t>
            </a:r>
            <a:r>
              <a:rPr lang="ru-RU" b="1" dirty="0" err="1">
                <a:solidFill>
                  <a:schemeClr val="accent5">
                    <a:lumMod val="50000"/>
                  </a:schemeClr>
                </a:solidFill>
              </a:rPr>
              <a:t>ташкилотнинг</a:t>
            </a:r>
            <a:r>
              <a:rPr lang="ru-RU" b="1" dirty="0">
                <a:solidFill>
                  <a:schemeClr val="accent5">
                    <a:lumMod val="50000"/>
                  </a:schemeClr>
                </a:solidFill>
              </a:rPr>
              <a:t> </a:t>
            </a:r>
            <a:br>
              <a:rPr lang="ru-RU" b="1" dirty="0">
                <a:solidFill>
                  <a:schemeClr val="accent5">
                    <a:lumMod val="50000"/>
                  </a:schemeClr>
                </a:solidFill>
              </a:rPr>
            </a:br>
            <a:r>
              <a:rPr lang="ru-RU" b="1" dirty="0">
                <a:solidFill>
                  <a:schemeClr val="accent5">
                    <a:lumMod val="50000"/>
                  </a:schemeClr>
                </a:solidFill>
              </a:rPr>
              <a:t>мол-</a:t>
            </a:r>
            <a:r>
              <a:rPr lang="ru-RU" b="1" dirty="0" err="1">
                <a:solidFill>
                  <a:schemeClr val="accent5">
                    <a:lumMod val="50000"/>
                  </a:schemeClr>
                </a:solidFill>
              </a:rPr>
              <a:t>мулкини</a:t>
            </a:r>
            <a:r>
              <a:rPr lang="ru-RU" b="1" dirty="0">
                <a:solidFill>
                  <a:schemeClr val="accent5">
                    <a:lumMod val="50000"/>
                  </a:schemeClr>
                </a:solidFill>
              </a:rPr>
              <a:t> </a:t>
            </a:r>
            <a:r>
              <a:rPr lang="ru-RU" b="1" dirty="0" err="1">
                <a:solidFill>
                  <a:schemeClr val="accent5">
                    <a:lumMod val="50000"/>
                  </a:schemeClr>
                </a:solidFill>
              </a:rPr>
              <a:t>сотиб</a:t>
            </a:r>
            <a:r>
              <a:rPr lang="ru-RU" b="1" dirty="0">
                <a:solidFill>
                  <a:schemeClr val="accent5">
                    <a:lumMod val="50000"/>
                  </a:schemeClr>
                </a:solidFill>
              </a:rPr>
              <a:t> </a:t>
            </a:r>
            <a:r>
              <a:rPr lang="ru-RU" b="1" dirty="0" err="1">
                <a:solidFill>
                  <a:schemeClr val="accent5">
                    <a:lumMod val="50000"/>
                  </a:schemeClr>
                </a:solidFill>
              </a:rPr>
              <a:t>олиш</a:t>
            </a:r>
            <a:r>
              <a:rPr lang="ru-RU" dirty="0">
                <a:solidFill>
                  <a:schemeClr val="accent5">
                    <a:lumMod val="50000"/>
                  </a:schemeClr>
                </a:solidFill>
              </a:rPr>
              <a:t> </a:t>
            </a:r>
            <a:r>
              <a:rPr lang="ru-RU" dirty="0" err="1"/>
              <a:t>ёки</a:t>
            </a:r>
            <a:r>
              <a:rPr lang="ru-RU" dirty="0">
                <a:solidFill>
                  <a:schemeClr val="accent5">
                    <a:lumMod val="50000"/>
                  </a:schemeClr>
                </a:solidFill>
              </a:rPr>
              <a:t> </a:t>
            </a:r>
            <a:r>
              <a:rPr lang="ru-RU" b="1" dirty="0" err="1">
                <a:solidFill>
                  <a:schemeClr val="accent5">
                    <a:lumMod val="50000"/>
                  </a:schemeClr>
                </a:solidFill>
              </a:rPr>
              <a:t>ижарага</a:t>
            </a:r>
            <a:r>
              <a:rPr lang="ru-RU" b="1" dirty="0">
                <a:solidFill>
                  <a:schemeClr val="accent5">
                    <a:lumMod val="50000"/>
                  </a:schemeClr>
                </a:solidFill>
              </a:rPr>
              <a:t> </a:t>
            </a:r>
            <a:r>
              <a:rPr lang="ru-RU" b="1" dirty="0" err="1">
                <a:solidFill>
                  <a:schemeClr val="accent5">
                    <a:lumMod val="50000"/>
                  </a:schemeClr>
                </a:solidFill>
              </a:rPr>
              <a:t>олиш</a:t>
            </a:r>
            <a:r>
              <a:rPr lang="ru-RU" b="1" dirty="0"/>
              <a:t>.</a:t>
            </a:r>
            <a:endParaRPr lang="ru-RU" b="1" dirty="0">
              <a:solidFill>
                <a:srgbClr val="FF0000"/>
              </a:solidFill>
              <a:latin typeface="+mj-lt"/>
            </a:endParaRPr>
          </a:p>
        </p:txBody>
      </p:sp>
      <p:grpSp>
        <p:nvGrpSpPr>
          <p:cNvPr id="31" name="Группа 30"/>
          <p:cNvGrpSpPr/>
          <p:nvPr/>
        </p:nvGrpSpPr>
        <p:grpSpPr>
          <a:xfrm>
            <a:off x="2442457" y="756665"/>
            <a:ext cx="378000" cy="378000"/>
            <a:chOff x="2507477" y="824039"/>
            <a:chExt cx="378000" cy="378000"/>
          </a:xfrm>
        </p:grpSpPr>
        <p:sp>
          <p:nvSpPr>
            <p:cNvPr id="43" name="Google Shape;939;p64">
              <a:extLst>
                <a:ext uri="{FF2B5EF4-FFF2-40B4-BE49-F238E27FC236}">
                  <a16:creationId xmlns:a16="http://schemas.microsoft.com/office/drawing/2014/main" id="{9E63DB82-09FA-491A-90B9-2F5CA28D51AA}"/>
                </a:ext>
              </a:extLst>
            </p:cNvPr>
            <p:cNvSpPr/>
            <p:nvPr/>
          </p:nvSpPr>
          <p:spPr>
            <a:xfrm>
              <a:off x="2507477" y="824039"/>
              <a:ext cx="378000" cy="378000"/>
            </a:xfrm>
            <a:prstGeom prst="ellipse">
              <a:avLst/>
            </a:prstGeom>
            <a:gradFill>
              <a:gsLst>
                <a:gs pos="0">
                  <a:schemeClr val="lt1"/>
                </a:gs>
                <a:gs pos="100000">
                  <a:srgbClr val="F0F0F3"/>
                </a:gs>
              </a:gsLst>
              <a:path path="circle">
                <a:fillToRect l="50000" t="50000" r="50000" b="50000"/>
              </a:path>
              <a:tileRect/>
            </a:gra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j-lt"/>
              </a:endParaRPr>
            </a:p>
          </p:txBody>
        </p:sp>
        <p:sp>
          <p:nvSpPr>
            <p:cNvPr id="44" name="Google Shape;940;p64">
              <a:extLst>
                <a:ext uri="{FF2B5EF4-FFF2-40B4-BE49-F238E27FC236}">
                  <a16:creationId xmlns:a16="http://schemas.microsoft.com/office/drawing/2014/main" id="{70F9EA2E-49A0-41A5-8AA1-A62DC2D888C4}"/>
                </a:ext>
              </a:extLst>
            </p:cNvPr>
            <p:cNvSpPr/>
            <p:nvPr/>
          </p:nvSpPr>
          <p:spPr>
            <a:xfrm>
              <a:off x="2580174" y="896764"/>
              <a:ext cx="232500" cy="232800"/>
            </a:xfrm>
            <a:prstGeom prst="ellipse">
              <a:avLst/>
            </a:prstGeom>
            <a:solidFill>
              <a:srgbClr val="248FEB"/>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j-lt"/>
              </a:endParaRPr>
            </a:p>
          </p:txBody>
        </p:sp>
      </p:grpSp>
      <p:grpSp>
        <p:nvGrpSpPr>
          <p:cNvPr id="32" name="Группа 31"/>
          <p:cNvGrpSpPr/>
          <p:nvPr/>
        </p:nvGrpSpPr>
        <p:grpSpPr>
          <a:xfrm>
            <a:off x="2693650" y="1841500"/>
            <a:ext cx="378000" cy="378000"/>
            <a:chOff x="2661727" y="1417612"/>
            <a:chExt cx="378000" cy="378000"/>
          </a:xfrm>
        </p:grpSpPr>
        <p:sp>
          <p:nvSpPr>
            <p:cNvPr id="48" name="Google Shape;939;p64">
              <a:extLst>
                <a:ext uri="{FF2B5EF4-FFF2-40B4-BE49-F238E27FC236}">
                  <a16:creationId xmlns:a16="http://schemas.microsoft.com/office/drawing/2014/main" id="{6C019F62-13DD-4A01-96A2-C0DF3F69DA26}"/>
                </a:ext>
              </a:extLst>
            </p:cNvPr>
            <p:cNvSpPr/>
            <p:nvPr/>
          </p:nvSpPr>
          <p:spPr>
            <a:xfrm>
              <a:off x="2661727" y="1417612"/>
              <a:ext cx="378000" cy="378000"/>
            </a:xfrm>
            <a:prstGeom prst="ellipse">
              <a:avLst/>
            </a:prstGeom>
            <a:gradFill>
              <a:gsLst>
                <a:gs pos="0">
                  <a:schemeClr val="lt1"/>
                </a:gs>
                <a:gs pos="100000">
                  <a:srgbClr val="F0F0F3"/>
                </a:gs>
              </a:gsLst>
              <a:path path="circle">
                <a:fillToRect l="50000" t="50000" r="50000" b="50000"/>
              </a:path>
              <a:tileRect/>
            </a:gra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j-lt"/>
              </a:endParaRPr>
            </a:p>
          </p:txBody>
        </p:sp>
        <p:sp>
          <p:nvSpPr>
            <p:cNvPr id="49" name="Google Shape;940;p64">
              <a:extLst>
                <a:ext uri="{FF2B5EF4-FFF2-40B4-BE49-F238E27FC236}">
                  <a16:creationId xmlns:a16="http://schemas.microsoft.com/office/drawing/2014/main" id="{4443F286-B568-48D8-9CE6-88A2CEB59651}"/>
                </a:ext>
              </a:extLst>
            </p:cNvPr>
            <p:cNvSpPr/>
            <p:nvPr/>
          </p:nvSpPr>
          <p:spPr>
            <a:xfrm>
              <a:off x="2734424" y="1490337"/>
              <a:ext cx="232500" cy="232800"/>
            </a:xfrm>
            <a:prstGeom prst="ellipse">
              <a:avLst/>
            </a:prstGeom>
            <a:solidFill>
              <a:srgbClr val="279FEB"/>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j-lt"/>
              </a:endParaRPr>
            </a:p>
          </p:txBody>
        </p:sp>
      </p:grpSp>
      <p:grpSp>
        <p:nvGrpSpPr>
          <p:cNvPr id="33" name="Группа 32"/>
          <p:cNvGrpSpPr/>
          <p:nvPr/>
        </p:nvGrpSpPr>
        <p:grpSpPr>
          <a:xfrm>
            <a:off x="2717560" y="2873642"/>
            <a:ext cx="378000" cy="378000"/>
            <a:chOff x="2744069" y="2093693"/>
            <a:chExt cx="378000" cy="378000"/>
          </a:xfrm>
        </p:grpSpPr>
        <p:sp>
          <p:nvSpPr>
            <p:cNvPr id="52" name="Google Shape;939;p64">
              <a:extLst>
                <a:ext uri="{FF2B5EF4-FFF2-40B4-BE49-F238E27FC236}">
                  <a16:creationId xmlns:a16="http://schemas.microsoft.com/office/drawing/2014/main" id="{CDCCE4D5-A3A9-40DE-BF25-49579256E6EF}"/>
                </a:ext>
              </a:extLst>
            </p:cNvPr>
            <p:cNvSpPr/>
            <p:nvPr/>
          </p:nvSpPr>
          <p:spPr>
            <a:xfrm>
              <a:off x="2744069" y="2093693"/>
              <a:ext cx="378000" cy="378000"/>
            </a:xfrm>
            <a:prstGeom prst="ellipse">
              <a:avLst/>
            </a:prstGeom>
            <a:gradFill>
              <a:gsLst>
                <a:gs pos="0">
                  <a:schemeClr val="lt1"/>
                </a:gs>
                <a:gs pos="100000">
                  <a:srgbClr val="F0F0F3"/>
                </a:gs>
              </a:gsLst>
              <a:path path="circle">
                <a:fillToRect l="50000" t="50000" r="50000" b="50000"/>
              </a:path>
              <a:tileRect/>
            </a:gra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j-lt"/>
              </a:endParaRPr>
            </a:p>
          </p:txBody>
        </p:sp>
        <p:sp>
          <p:nvSpPr>
            <p:cNvPr id="53" name="Google Shape;940;p64">
              <a:extLst>
                <a:ext uri="{FF2B5EF4-FFF2-40B4-BE49-F238E27FC236}">
                  <a16:creationId xmlns:a16="http://schemas.microsoft.com/office/drawing/2014/main" id="{13509A4E-F0ED-4C8C-97CC-F18353D113AE}"/>
                </a:ext>
              </a:extLst>
            </p:cNvPr>
            <p:cNvSpPr/>
            <p:nvPr/>
          </p:nvSpPr>
          <p:spPr>
            <a:xfrm>
              <a:off x="2816766" y="2166418"/>
              <a:ext cx="232500" cy="232800"/>
            </a:xfrm>
            <a:prstGeom prst="ellipse">
              <a:avLst/>
            </a:prstGeom>
            <a:solidFill>
              <a:srgbClr val="2BAEE8"/>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j-lt"/>
              </a:endParaRPr>
            </a:p>
          </p:txBody>
        </p:sp>
      </p:grpSp>
      <p:grpSp>
        <p:nvGrpSpPr>
          <p:cNvPr id="34" name="Группа 33"/>
          <p:cNvGrpSpPr/>
          <p:nvPr/>
        </p:nvGrpSpPr>
        <p:grpSpPr>
          <a:xfrm>
            <a:off x="2558760" y="3718895"/>
            <a:ext cx="378000" cy="378000"/>
            <a:chOff x="2739977" y="2868438"/>
            <a:chExt cx="378000" cy="378000"/>
          </a:xfrm>
        </p:grpSpPr>
        <p:sp>
          <p:nvSpPr>
            <p:cNvPr id="59" name="Google Shape;939;p64">
              <a:extLst>
                <a:ext uri="{FF2B5EF4-FFF2-40B4-BE49-F238E27FC236}">
                  <a16:creationId xmlns:a16="http://schemas.microsoft.com/office/drawing/2014/main" id="{F0DA4E8B-EB42-4B15-9DF0-B93059B8C444}"/>
                </a:ext>
              </a:extLst>
            </p:cNvPr>
            <p:cNvSpPr/>
            <p:nvPr/>
          </p:nvSpPr>
          <p:spPr>
            <a:xfrm>
              <a:off x="2739977" y="2868438"/>
              <a:ext cx="378000" cy="378000"/>
            </a:xfrm>
            <a:prstGeom prst="ellipse">
              <a:avLst/>
            </a:prstGeom>
            <a:gradFill>
              <a:gsLst>
                <a:gs pos="0">
                  <a:schemeClr val="lt1"/>
                </a:gs>
                <a:gs pos="100000">
                  <a:srgbClr val="F0F0F3"/>
                </a:gs>
              </a:gsLst>
              <a:path path="circle">
                <a:fillToRect l="50000" t="50000" r="50000" b="50000"/>
              </a:path>
              <a:tileRect/>
            </a:gra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j-lt"/>
              </a:endParaRPr>
            </a:p>
          </p:txBody>
        </p:sp>
        <p:sp>
          <p:nvSpPr>
            <p:cNvPr id="60" name="Google Shape;940;p64">
              <a:extLst>
                <a:ext uri="{FF2B5EF4-FFF2-40B4-BE49-F238E27FC236}">
                  <a16:creationId xmlns:a16="http://schemas.microsoft.com/office/drawing/2014/main" id="{C73F1100-2689-406C-8C9D-299394B71FCA}"/>
                </a:ext>
              </a:extLst>
            </p:cNvPr>
            <p:cNvSpPr/>
            <p:nvPr/>
          </p:nvSpPr>
          <p:spPr>
            <a:xfrm>
              <a:off x="2812674" y="2941163"/>
              <a:ext cx="232500" cy="232800"/>
            </a:xfrm>
            <a:prstGeom prst="ellipse">
              <a:avLst/>
            </a:prstGeom>
            <a:solidFill>
              <a:srgbClr val="2FBFE6"/>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mj-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64"/>
          <p:cNvSpPr txBox="1">
            <a:spLocks noGrp="1"/>
          </p:cNvSpPr>
          <p:nvPr>
            <p:ph type="title"/>
          </p:nvPr>
        </p:nvSpPr>
        <p:spPr>
          <a:xfrm>
            <a:off x="713100" y="388747"/>
            <a:ext cx="7717800" cy="370800"/>
          </a:xfrm>
          <a:prstGeom prst="rect">
            <a:avLst/>
          </a:prstGeom>
        </p:spPr>
        <p:txBody>
          <a:bodyPr spcFirstLastPara="1" wrap="square" lIns="91425" tIns="91425" rIns="91425" bIns="91425" anchor="ctr" anchorCtr="0">
            <a:noAutofit/>
          </a:bodyPr>
          <a:lstStyle/>
          <a:p>
            <a:pPr lvl="0"/>
            <a:r>
              <a:rPr lang="ru-RU" sz="2000" b="0" dirty="0">
                <a:solidFill>
                  <a:srgbClr val="002060"/>
                </a:solidFill>
                <a:latin typeface="+mj-lt"/>
              </a:rPr>
              <a:t>Манфаатлар тўқнашуви билан </a:t>
            </a:r>
            <a:r>
              <a:rPr lang="ru-RU" sz="2000" b="0" dirty="0" err="1">
                <a:solidFill>
                  <a:srgbClr val="002060"/>
                </a:solidFill>
                <a:latin typeface="+mj-lt"/>
              </a:rPr>
              <a:t>боғлиқ </a:t>
            </a:r>
            <a:br>
              <a:rPr lang="ru-RU" sz="2000" b="0" dirty="0" err="1">
                <a:solidFill>
                  <a:srgbClr val="002060"/>
                </a:solidFill>
                <a:latin typeface="+mj-lt"/>
              </a:rPr>
            </a:br>
            <a:r>
              <a:rPr lang="ru-RU" sz="2000" b="0" dirty="0" err="1">
                <a:solidFill>
                  <a:srgbClr val="002060"/>
                </a:solidFill>
                <a:latin typeface="+mj-lt"/>
              </a:rPr>
              <a:t>муносабатларни</a:t>
            </a:r>
            <a:r>
              <a:rPr lang="ru-RU" sz="2000" b="0" dirty="0">
                <a:solidFill>
                  <a:srgbClr val="002060"/>
                </a:solidFill>
                <a:latin typeface="+mj-lt"/>
              </a:rPr>
              <a:t> </a:t>
            </a:r>
            <a:r>
              <a:rPr lang="ru-RU" sz="2000" b="0" dirty="0" err="1">
                <a:solidFill>
                  <a:srgbClr val="002060"/>
                </a:solidFill>
                <a:latin typeface="+mj-lt"/>
              </a:rPr>
              <a:t>давлат</a:t>
            </a:r>
            <a:r>
              <a:rPr lang="ru-RU" sz="2000" b="0" dirty="0">
                <a:solidFill>
                  <a:srgbClr val="002060"/>
                </a:solidFill>
                <a:latin typeface="+mj-lt"/>
              </a:rPr>
              <a:t> томонидан тартибга солиш</a:t>
            </a:r>
          </a:p>
        </p:txBody>
      </p:sp>
      <p:sp>
        <p:nvSpPr>
          <p:cNvPr id="931" name="Google Shape;931;p64"/>
          <p:cNvSpPr txBox="1">
            <a:spLocks noGrp="1"/>
          </p:cNvSpPr>
          <p:nvPr>
            <p:ph type="subTitle" idx="2"/>
          </p:nvPr>
        </p:nvSpPr>
        <p:spPr>
          <a:xfrm>
            <a:off x="3207450" y="1241139"/>
            <a:ext cx="5517449" cy="990304"/>
          </a:xfrm>
          <a:prstGeom prst="rect">
            <a:avLst/>
          </a:prstGeom>
        </p:spPr>
        <p:txBody>
          <a:bodyPr spcFirstLastPara="1" wrap="square" lIns="91425" tIns="91425" rIns="91425" bIns="91425" anchor="ctr" anchorCtr="0">
            <a:noAutofit/>
          </a:bodyPr>
          <a:lstStyle/>
          <a:p>
            <a:pPr marL="0" lvl="0" indent="0" algn="just">
              <a:buClr>
                <a:srgbClr val="000000"/>
              </a:buClr>
              <a:buSzTx/>
            </a:pPr>
            <a:r>
              <a:rPr lang="ru-RU" sz="1500" b="0" dirty="0">
                <a:solidFill>
                  <a:schemeClr val="tx1"/>
                </a:solidFill>
                <a:latin typeface="+mj-lt"/>
                <a:ea typeface="Calibri" panose="020F0502020204030204" pitchFamily="34" charset="0"/>
                <a:cs typeface="Arial" panose="020B0604020202020204" pitchFamily="34" charset="0"/>
                <a:sym typeface="Arial"/>
              </a:rPr>
              <a:t>Ўзбекистон Республикасининг </a:t>
            </a:r>
            <a:r>
              <a:rPr lang="ru-RU" sz="1500" dirty="0">
                <a:solidFill>
                  <a:schemeClr val="tx1"/>
                </a:solidFill>
                <a:latin typeface="+mj-lt"/>
                <a:ea typeface="Calibri" panose="020F0502020204030204" pitchFamily="34" charset="0"/>
                <a:cs typeface="Arial" panose="020B0604020202020204" pitchFamily="34" charset="0"/>
                <a:sym typeface="Arial"/>
              </a:rPr>
              <a:t>Коррупцияга қарши курашиш агентлиги </a:t>
            </a:r>
            <a:r>
              <a:rPr lang="ru-RU" sz="1500" b="0" dirty="0">
                <a:solidFill>
                  <a:schemeClr val="tx1"/>
                </a:solidFill>
                <a:latin typeface="+mj-lt"/>
                <a:ea typeface="Calibri" panose="020F0502020204030204" pitchFamily="34" charset="0"/>
                <a:cs typeface="Arial" panose="020B0604020202020204" pitchFamily="34" charset="0"/>
                <a:sym typeface="Arial"/>
              </a:rPr>
              <a:t>манфаатлар тўқнашуви билан боғлиқ муносабатларни тартибга солиш соҳасидаги </a:t>
            </a:r>
            <a:r>
              <a:rPr lang="ru-RU" sz="1500" dirty="0">
                <a:solidFill>
                  <a:schemeClr val="tx1"/>
                </a:solidFill>
                <a:latin typeface="+mj-lt"/>
                <a:ea typeface="Calibri" panose="020F0502020204030204" pitchFamily="34" charset="0"/>
                <a:cs typeface="Arial" panose="020B0604020202020204" pitchFamily="34" charset="0"/>
                <a:sym typeface="Arial"/>
              </a:rPr>
              <a:t>махсус ваколатли давлат органидир</a:t>
            </a:r>
            <a:r>
              <a:rPr lang="en-US" sz="1500" dirty="0">
                <a:solidFill>
                  <a:schemeClr val="tx1"/>
                </a:solidFill>
                <a:latin typeface="+mj-lt"/>
                <a:ea typeface="Calibri" panose="020F0502020204030204" pitchFamily="34" charset="0"/>
                <a:cs typeface="Arial" panose="020B0604020202020204" pitchFamily="34" charset="0"/>
                <a:sym typeface="Arial"/>
              </a:rPr>
              <a:t>.</a:t>
            </a:r>
            <a:endParaRPr lang="ru-RU" sz="1500" dirty="0">
              <a:solidFill>
                <a:schemeClr val="tx1"/>
              </a:solidFill>
              <a:latin typeface="+mj-lt"/>
              <a:ea typeface="Calibri" panose="020F0502020204030204" pitchFamily="34" charset="0"/>
              <a:cs typeface="Arial" panose="020B0604020202020204" pitchFamily="34" charset="0"/>
              <a:sym typeface="Arial"/>
            </a:endParaRPr>
          </a:p>
        </p:txBody>
      </p:sp>
      <p:sp>
        <p:nvSpPr>
          <p:cNvPr id="933" name="Google Shape;933;p64"/>
          <p:cNvSpPr txBox="1">
            <a:spLocks noGrp="1"/>
          </p:cNvSpPr>
          <p:nvPr>
            <p:ph type="subTitle" idx="4"/>
          </p:nvPr>
        </p:nvSpPr>
        <p:spPr>
          <a:xfrm>
            <a:off x="3207449" y="2396213"/>
            <a:ext cx="5517448" cy="990304"/>
          </a:xfrm>
          <a:prstGeom prst="rect">
            <a:avLst/>
          </a:prstGeom>
        </p:spPr>
        <p:txBody>
          <a:bodyPr spcFirstLastPara="1" wrap="square" lIns="91425" tIns="91425" rIns="91425" bIns="91425" anchor="ctr" anchorCtr="0">
            <a:noAutofit/>
          </a:bodyPr>
          <a:lstStyle/>
          <a:p>
            <a:pPr marL="0" lvl="0" indent="0" algn="just">
              <a:buClr>
                <a:srgbClr val="000000"/>
              </a:buClr>
              <a:buSzTx/>
            </a:pPr>
            <a:r>
              <a:rPr lang="ru-RU" sz="1500" b="0" dirty="0">
                <a:solidFill>
                  <a:schemeClr val="tx1"/>
                </a:solidFill>
                <a:latin typeface="+mj-lt"/>
                <a:ea typeface="Calibri" panose="020F0502020204030204" pitchFamily="34" charset="0"/>
                <a:cs typeface="Arial" panose="020B0604020202020204" pitchFamily="34" charset="0"/>
                <a:sym typeface="Arial"/>
              </a:rPr>
              <a:t>Давлат </a:t>
            </a:r>
            <a:r>
              <a:rPr lang="ru-RU" sz="1500" b="0" dirty="0" err="1">
                <a:solidFill>
                  <a:schemeClr val="tx1"/>
                </a:solidFill>
                <a:latin typeface="+mj-lt"/>
                <a:ea typeface="Calibri" panose="020F0502020204030204" pitchFamily="34" charset="0"/>
                <a:cs typeface="Arial" panose="020B0604020202020204" pitchFamily="34" charset="0"/>
                <a:sym typeface="Arial"/>
              </a:rPr>
              <a:t>ташкилоти</a:t>
            </a:r>
            <a:r>
              <a:rPr lang="ru-RU" sz="1500" b="0" dirty="0">
                <a:solidFill>
                  <a:schemeClr val="tx1"/>
                </a:solidFill>
                <a:latin typeface="+mj-lt"/>
                <a:ea typeface="Calibri" panose="020F0502020204030204" pitchFamily="34" charset="0"/>
                <a:cs typeface="Arial" panose="020B0604020202020204" pitchFamily="34" charset="0"/>
                <a:sym typeface="Arial"/>
              </a:rPr>
              <a:t> ходими томонидан ушбу Қонун талабларига риоя этилиши устидан назорат ушбу </a:t>
            </a:r>
            <a:r>
              <a:rPr lang="ru-RU" sz="1500" b="0" dirty="0" err="1">
                <a:solidFill>
                  <a:schemeClr val="tx1"/>
                </a:solidFill>
                <a:latin typeface="+mj-lt"/>
                <a:ea typeface="Calibri" panose="020F0502020204030204" pitchFamily="34" charset="0"/>
                <a:cs typeface="Arial" panose="020B0604020202020204" pitchFamily="34" charset="0"/>
                <a:sym typeface="Arial"/>
              </a:rPr>
              <a:t>давлат</a:t>
            </a:r>
            <a:r>
              <a:rPr lang="ru-RU" sz="1500" b="0" dirty="0">
                <a:solidFill>
                  <a:schemeClr val="tx1"/>
                </a:solidFill>
                <a:latin typeface="+mj-lt"/>
                <a:ea typeface="Calibri" panose="020F0502020204030204" pitchFamily="34" charset="0"/>
                <a:cs typeface="Arial" panose="020B0604020202020204" pitchFamily="34" charset="0"/>
                <a:sym typeface="Arial"/>
              </a:rPr>
              <a:t> </a:t>
            </a:r>
            <a:r>
              <a:rPr lang="ru-RU" sz="1500" b="0" dirty="0" err="1">
                <a:solidFill>
                  <a:schemeClr val="tx1"/>
                </a:solidFill>
                <a:latin typeface="+mj-lt"/>
                <a:ea typeface="Calibri" panose="020F0502020204030204" pitchFamily="34" charset="0"/>
                <a:cs typeface="Arial" panose="020B0604020202020204" pitchFamily="34" charset="0"/>
                <a:sym typeface="Arial"/>
              </a:rPr>
              <a:t>ташкилотида</a:t>
            </a:r>
            <a:r>
              <a:rPr lang="ru-RU" sz="1500" b="0" dirty="0">
                <a:solidFill>
                  <a:schemeClr val="tx1"/>
                </a:solidFill>
                <a:latin typeface="+mj-lt"/>
                <a:ea typeface="Calibri" panose="020F0502020204030204" pitchFamily="34" charset="0"/>
                <a:cs typeface="Arial" panose="020B0604020202020204" pitchFamily="34" charset="0"/>
                <a:sym typeface="Arial"/>
              </a:rPr>
              <a:t> тузилган </a:t>
            </a:r>
            <a:r>
              <a:rPr lang="ru-RU" sz="1500" dirty="0">
                <a:solidFill>
                  <a:schemeClr val="tx1"/>
                </a:solidFill>
                <a:latin typeface="+mj-lt"/>
                <a:ea typeface="Calibri" panose="020F0502020204030204" pitchFamily="34" charset="0"/>
                <a:cs typeface="Arial" panose="020B0604020202020204" pitchFamily="34" charset="0"/>
                <a:sym typeface="Arial"/>
              </a:rPr>
              <a:t>одоб-ахлоқ комиссияси </a:t>
            </a:r>
            <a:r>
              <a:rPr lang="ru-RU" sz="1500" b="0" dirty="0">
                <a:solidFill>
                  <a:schemeClr val="tx1"/>
                </a:solidFill>
                <a:latin typeface="+mj-lt"/>
                <a:ea typeface="Calibri" panose="020F0502020204030204" pitchFamily="34" charset="0"/>
                <a:cs typeface="Arial" panose="020B0604020202020204" pitchFamily="34" charset="0"/>
                <a:sym typeface="Arial"/>
              </a:rPr>
              <a:t>томонидан амалга оширилади</a:t>
            </a:r>
          </a:p>
        </p:txBody>
      </p:sp>
      <p:sp>
        <p:nvSpPr>
          <p:cNvPr id="936" name="Google Shape;936;p64"/>
          <p:cNvSpPr/>
          <p:nvPr/>
        </p:nvSpPr>
        <p:spPr>
          <a:xfrm>
            <a:off x="276900" y="1880225"/>
            <a:ext cx="2297400" cy="2297400"/>
          </a:xfrm>
          <a:prstGeom prst="ellipse">
            <a:avLst/>
          </a:pr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7" name="Google Shape;937;p64"/>
          <p:cNvSpPr/>
          <p:nvPr/>
        </p:nvSpPr>
        <p:spPr>
          <a:xfrm>
            <a:off x="408377" y="2011702"/>
            <a:ext cx="2032200" cy="20322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8" name="Google Shape;938;p64"/>
          <p:cNvSpPr/>
          <p:nvPr/>
        </p:nvSpPr>
        <p:spPr>
          <a:xfrm>
            <a:off x="576564" y="2179889"/>
            <a:ext cx="1698000" cy="1698000"/>
          </a:xfrm>
          <a:prstGeom prst="ellipse">
            <a:avLst/>
          </a:prstGeom>
          <a:gradFill>
            <a:gsLst>
              <a:gs pos="0">
                <a:schemeClr val="lt1"/>
              </a:gs>
              <a:gs pos="100000">
                <a:srgbClr val="F0F0F3"/>
              </a:gs>
            </a:gsLst>
            <a:lin ang="5400700" scaled="0"/>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9" name="Google Shape;939;p64"/>
          <p:cNvSpPr/>
          <p:nvPr/>
        </p:nvSpPr>
        <p:spPr>
          <a:xfrm>
            <a:off x="1996917" y="2063011"/>
            <a:ext cx="378000" cy="3780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0" name="Google Shape;940;p64"/>
          <p:cNvSpPr/>
          <p:nvPr/>
        </p:nvSpPr>
        <p:spPr>
          <a:xfrm>
            <a:off x="2069614" y="2135736"/>
            <a:ext cx="232500" cy="232800"/>
          </a:xfrm>
          <a:prstGeom prst="ellipse">
            <a:avLst/>
          </a:prstGeom>
          <a:gradFill>
            <a:gsLst>
              <a:gs pos="0">
                <a:schemeClr val="lt2"/>
              </a:gs>
              <a:gs pos="100000">
                <a:schemeClr val="accent1"/>
              </a:gs>
            </a:gsLst>
            <a:lin ang="2698631" scaled="0"/>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3" name="Google Shape;943;p64"/>
          <p:cNvSpPr/>
          <p:nvPr/>
        </p:nvSpPr>
        <p:spPr>
          <a:xfrm>
            <a:off x="2297373" y="2863688"/>
            <a:ext cx="378000" cy="3780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4" name="Google Shape;944;p64"/>
          <p:cNvSpPr/>
          <p:nvPr/>
        </p:nvSpPr>
        <p:spPr>
          <a:xfrm>
            <a:off x="2370070" y="2936413"/>
            <a:ext cx="232500" cy="232800"/>
          </a:xfrm>
          <a:prstGeom prst="ellipse">
            <a:avLst/>
          </a:prstGeom>
          <a:gradFill>
            <a:gsLst>
              <a:gs pos="0">
                <a:schemeClr val="lt2"/>
              </a:gs>
              <a:gs pos="100000">
                <a:schemeClr val="accent1"/>
              </a:gs>
            </a:gsLst>
            <a:lin ang="2698631" scaled="0"/>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945" name="Google Shape;945;p64"/>
          <p:cNvCxnSpPr>
            <a:cxnSpLocks/>
            <a:stCxn id="940" idx="6"/>
            <a:endCxn id="931" idx="1"/>
          </p:cNvCxnSpPr>
          <p:nvPr/>
        </p:nvCxnSpPr>
        <p:spPr>
          <a:xfrm flipV="1">
            <a:off x="2302114" y="1736291"/>
            <a:ext cx="905336" cy="515845"/>
          </a:xfrm>
          <a:prstGeom prst="bentConnector3">
            <a:avLst>
              <a:gd name="adj1" fmla="val 50000"/>
            </a:avLst>
          </a:prstGeom>
          <a:noFill/>
          <a:ln w="28575" cap="flat" cmpd="sng">
            <a:solidFill>
              <a:schemeClr val="accent1"/>
            </a:solidFill>
            <a:prstDash val="solid"/>
            <a:round/>
            <a:headEnd type="none" w="med" len="med"/>
            <a:tailEnd type="oval" w="med" len="med"/>
          </a:ln>
        </p:spPr>
      </p:cxnSp>
      <p:cxnSp>
        <p:nvCxnSpPr>
          <p:cNvPr id="946" name="Google Shape;946;p64"/>
          <p:cNvCxnSpPr>
            <a:cxnSpLocks/>
            <a:stCxn id="944" idx="6"/>
            <a:endCxn id="933" idx="1"/>
          </p:cNvCxnSpPr>
          <p:nvPr/>
        </p:nvCxnSpPr>
        <p:spPr>
          <a:xfrm flipV="1">
            <a:off x="2602570" y="2891365"/>
            <a:ext cx="604879" cy="161448"/>
          </a:xfrm>
          <a:prstGeom prst="bentConnector3">
            <a:avLst>
              <a:gd name="adj1" fmla="val 50000"/>
            </a:avLst>
          </a:prstGeom>
          <a:noFill/>
          <a:ln w="28575" cap="flat" cmpd="sng">
            <a:solidFill>
              <a:schemeClr val="accent1"/>
            </a:solidFill>
            <a:prstDash val="solid"/>
            <a:round/>
            <a:headEnd type="none" w="med" len="med"/>
            <a:tailEnd type="oval" w="med" len="med"/>
          </a:ln>
        </p:spPr>
      </p:cxnSp>
      <p:sp>
        <p:nvSpPr>
          <p:cNvPr id="948" name="Google Shape;948;p64"/>
          <p:cNvSpPr/>
          <p:nvPr/>
        </p:nvSpPr>
        <p:spPr>
          <a:xfrm>
            <a:off x="1120863" y="2640713"/>
            <a:ext cx="609483" cy="605867"/>
          </a:xfrm>
          <a:custGeom>
            <a:avLst/>
            <a:gdLst/>
            <a:ahLst/>
            <a:cxnLst/>
            <a:rect l="l" t="t" r="r" b="b"/>
            <a:pathLst>
              <a:path w="13991" h="13908" extrusionOk="0">
                <a:moveTo>
                  <a:pt x="11836" y="1203"/>
                </a:moveTo>
                <a:lnTo>
                  <a:pt x="12014" y="1739"/>
                </a:lnTo>
                <a:cubicBezTo>
                  <a:pt x="12062" y="1858"/>
                  <a:pt x="12145" y="1953"/>
                  <a:pt x="12264" y="1989"/>
                </a:cubicBezTo>
                <a:lnTo>
                  <a:pt x="12800" y="2168"/>
                </a:lnTo>
                <a:lnTo>
                  <a:pt x="11907" y="3061"/>
                </a:lnTo>
                <a:lnTo>
                  <a:pt x="11181" y="2822"/>
                </a:lnTo>
                <a:lnTo>
                  <a:pt x="10943" y="2096"/>
                </a:lnTo>
                <a:lnTo>
                  <a:pt x="11836" y="1203"/>
                </a:lnTo>
                <a:close/>
                <a:moveTo>
                  <a:pt x="7013" y="5216"/>
                </a:moveTo>
                <a:cubicBezTo>
                  <a:pt x="7359" y="5216"/>
                  <a:pt x="7668" y="5323"/>
                  <a:pt x="7954" y="5489"/>
                </a:cubicBezTo>
                <a:lnTo>
                  <a:pt x="6728" y="6704"/>
                </a:lnTo>
                <a:cubicBezTo>
                  <a:pt x="6573" y="6871"/>
                  <a:pt x="6573" y="7121"/>
                  <a:pt x="6728" y="7287"/>
                </a:cubicBezTo>
                <a:cubicBezTo>
                  <a:pt x="6811" y="7359"/>
                  <a:pt x="6906" y="7406"/>
                  <a:pt x="7013" y="7406"/>
                </a:cubicBezTo>
                <a:cubicBezTo>
                  <a:pt x="7121" y="7406"/>
                  <a:pt x="7228" y="7359"/>
                  <a:pt x="7299" y="7287"/>
                </a:cubicBezTo>
                <a:lnTo>
                  <a:pt x="8514" y="6061"/>
                </a:lnTo>
                <a:cubicBezTo>
                  <a:pt x="8680" y="6323"/>
                  <a:pt x="8788" y="6644"/>
                  <a:pt x="8788" y="6990"/>
                </a:cubicBezTo>
                <a:cubicBezTo>
                  <a:pt x="8788" y="7966"/>
                  <a:pt x="8002" y="8764"/>
                  <a:pt x="7013" y="8764"/>
                </a:cubicBezTo>
                <a:cubicBezTo>
                  <a:pt x="6037" y="8764"/>
                  <a:pt x="5239" y="7966"/>
                  <a:pt x="5239" y="6990"/>
                </a:cubicBezTo>
                <a:cubicBezTo>
                  <a:pt x="5239" y="6001"/>
                  <a:pt x="6037" y="5216"/>
                  <a:pt x="7013" y="5216"/>
                </a:cubicBezTo>
                <a:close/>
                <a:moveTo>
                  <a:pt x="7025" y="3049"/>
                </a:moveTo>
                <a:cubicBezTo>
                  <a:pt x="7966" y="3049"/>
                  <a:pt x="8847" y="3370"/>
                  <a:pt x="9514" y="3942"/>
                </a:cubicBezTo>
                <a:lnTo>
                  <a:pt x="8537" y="4894"/>
                </a:lnTo>
                <a:cubicBezTo>
                  <a:pt x="8097" y="4573"/>
                  <a:pt x="7585" y="4394"/>
                  <a:pt x="7013" y="4394"/>
                </a:cubicBezTo>
                <a:cubicBezTo>
                  <a:pt x="5585" y="4394"/>
                  <a:pt x="4430" y="5561"/>
                  <a:pt x="4430" y="6990"/>
                </a:cubicBezTo>
                <a:cubicBezTo>
                  <a:pt x="4430" y="8418"/>
                  <a:pt x="5585" y="9573"/>
                  <a:pt x="7013" y="9573"/>
                </a:cubicBezTo>
                <a:cubicBezTo>
                  <a:pt x="8442" y="9573"/>
                  <a:pt x="9609" y="8418"/>
                  <a:pt x="9609" y="6990"/>
                </a:cubicBezTo>
                <a:cubicBezTo>
                  <a:pt x="9609" y="6418"/>
                  <a:pt x="9419" y="5894"/>
                  <a:pt x="9109" y="5466"/>
                </a:cubicBezTo>
                <a:lnTo>
                  <a:pt x="10085" y="4501"/>
                </a:lnTo>
                <a:cubicBezTo>
                  <a:pt x="10633" y="5192"/>
                  <a:pt x="10978" y="6049"/>
                  <a:pt x="10978" y="6990"/>
                </a:cubicBezTo>
                <a:cubicBezTo>
                  <a:pt x="10978" y="9157"/>
                  <a:pt x="9204" y="10931"/>
                  <a:pt x="7025" y="10931"/>
                </a:cubicBezTo>
                <a:cubicBezTo>
                  <a:pt x="4858" y="10931"/>
                  <a:pt x="3084" y="9157"/>
                  <a:pt x="3084" y="6990"/>
                </a:cubicBezTo>
                <a:cubicBezTo>
                  <a:pt x="3084" y="4811"/>
                  <a:pt x="4858" y="3049"/>
                  <a:pt x="7025" y="3049"/>
                </a:cubicBezTo>
                <a:close/>
                <a:moveTo>
                  <a:pt x="7013" y="858"/>
                </a:moveTo>
                <a:cubicBezTo>
                  <a:pt x="8133" y="858"/>
                  <a:pt x="9216" y="1156"/>
                  <a:pt x="10157" y="1715"/>
                </a:cubicBezTo>
                <a:cubicBezTo>
                  <a:pt x="10061" y="1822"/>
                  <a:pt x="10038" y="1977"/>
                  <a:pt x="10085" y="2108"/>
                </a:cubicBezTo>
                <a:lnTo>
                  <a:pt x="10395" y="3025"/>
                </a:lnTo>
                <a:lnTo>
                  <a:pt x="10085" y="3346"/>
                </a:lnTo>
                <a:cubicBezTo>
                  <a:pt x="9252" y="2644"/>
                  <a:pt x="8180" y="2227"/>
                  <a:pt x="7013" y="2227"/>
                </a:cubicBezTo>
                <a:cubicBezTo>
                  <a:pt x="4382" y="2227"/>
                  <a:pt x="2251" y="4370"/>
                  <a:pt x="2251" y="6990"/>
                </a:cubicBezTo>
                <a:cubicBezTo>
                  <a:pt x="2251" y="9609"/>
                  <a:pt x="4394" y="11752"/>
                  <a:pt x="7013" y="11752"/>
                </a:cubicBezTo>
                <a:cubicBezTo>
                  <a:pt x="9633" y="11752"/>
                  <a:pt x="11776" y="9609"/>
                  <a:pt x="11776" y="6990"/>
                </a:cubicBezTo>
                <a:cubicBezTo>
                  <a:pt x="11776" y="5823"/>
                  <a:pt x="11359" y="4751"/>
                  <a:pt x="10657" y="3918"/>
                </a:cubicBezTo>
                <a:lnTo>
                  <a:pt x="10978" y="3608"/>
                </a:lnTo>
                <a:lnTo>
                  <a:pt x="11895" y="3918"/>
                </a:lnTo>
                <a:cubicBezTo>
                  <a:pt x="11943" y="3942"/>
                  <a:pt x="11990" y="3942"/>
                  <a:pt x="12026" y="3942"/>
                </a:cubicBezTo>
                <a:cubicBezTo>
                  <a:pt x="12121" y="3942"/>
                  <a:pt x="12228" y="3906"/>
                  <a:pt x="12300" y="3834"/>
                </a:cubicBezTo>
                <a:cubicBezTo>
                  <a:pt x="12859" y="4787"/>
                  <a:pt x="13157" y="5858"/>
                  <a:pt x="13157" y="6978"/>
                </a:cubicBezTo>
                <a:cubicBezTo>
                  <a:pt x="13157" y="10347"/>
                  <a:pt x="10407" y="13109"/>
                  <a:pt x="7025" y="13109"/>
                </a:cubicBezTo>
                <a:cubicBezTo>
                  <a:pt x="3656" y="13109"/>
                  <a:pt x="882" y="10371"/>
                  <a:pt x="882" y="6990"/>
                </a:cubicBezTo>
                <a:cubicBezTo>
                  <a:pt x="882" y="3608"/>
                  <a:pt x="3632" y="858"/>
                  <a:pt x="7013" y="858"/>
                </a:cubicBezTo>
                <a:close/>
                <a:moveTo>
                  <a:pt x="7002" y="1"/>
                </a:moveTo>
                <a:cubicBezTo>
                  <a:pt x="5144" y="1"/>
                  <a:pt x="3394" y="739"/>
                  <a:pt x="2084" y="2048"/>
                </a:cubicBezTo>
                <a:cubicBezTo>
                  <a:pt x="775" y="3358"/>
                  <a:pt x="48" y="5096"/>
                  <a:pt x="48" y="6954"/>
                </a:cubicBezTo>
                <a:cubicBezTo>
                  <a:pt x="48" y="8668"/>
                  <a:pt x="679" y="10299"/>
                  <a:pt x="1810" y="11573"/>
                </a:cubicBezTo>
                <a:lnTo>
                  <a:pt x="167" y="13205"/>
                </a:lnTo>
                <a:cubicBezTo>
                  <a:pt x="1" y="13371"/>
                  <a:pt x="1" y="13621"/>
                  <a:pt x="167" y="13788"/>
                </a:cubicBezTo>
                <a:cubicBezTo>
                  <a:pt x="239" y="13859"/>
                  <a:pt x="346" y="13907"/>
                  <a:pt x="453" y="13907"/>
                </a:cubicBezTo>
                <a:cubicBezTo>
                  <a:pt x="560" y="13907"/>
                  <a:pt x="656" y="13859"/>
                  <a:pt x="727" y="13788"/>
                </a:cubicBezTo>
                <a:lnTo>
                  <a:pt x="2370" y="12145"/>
                </a:lnTo>
                <a:cubicBezTo>
                  <a:pt x="3632" y="13276"/>
                  <a:pt x="5275" y="13907"/>
                  <a:pt x="6978" y="13907"/>
                </a:cubicBezTo>
                <a:cubicBezTo>
                  <a:pt x="8692" y="13907"/>
                  <a:pt x="10335" y="13276"/>
                  <a:pt x="11597" y="12145"/>
                </a:cubicBezTo>
                <a:lnTo>
                  <a:pt x="13229" y="13788"/>
                </a:lnTo>
                <a:cubicBezTo>
                  <a:pt x="13312" y="13859"/>
                  <a:pt x="13419" y="13907"/>
                  <a:pt x="13514" y="13907"/>
                </a:cubicBezTo>
                <a:cubicBezTo>
                  <a:pt x="13621" y="13907"/>
                  <a:pt x="13729" y="13859"/>
                  <a:pt x="13800" y="13788"/>
                </a:cubicBezTo>
                <a:cubicBezTo>
                  <a:pt x="13991" y="13645"/>
                  <a:pt x="13991" y="13383"/>
                  <a:pt x="13848" y="13228"/>
                </a:cubicBezTo>
                <a:lnTo>
                  <a:pt x="12205" y="11585"/>
                </a:lnTo>
                <a:cubicBezTo>
                  <a:pt x="13336" y="10323"/>
                  <a:pt x="13967" y="8680"/>
                  <a:pt x="13967" y="6978"/>
                </a:cubicBezTo>
                <a:cubicBezTo>
                  <a:pt x="13967" y="5632"/>
                  <a:pt x="13598" y="4358"/>
                  <a:pt x="12883" y="3239"/>
                </a:cubicBezTo>
                <a:lnTo>
                  <a:pt x="13848" y="2275"/>
                </a:lnTo>
                <a:cubicBezTo>
                  <a:pt x="13955" y="2168"/>
                  <a:pt x="13979" y="2025"/>
                  <a:pt x="13955" y="1882"/>
                </a:cubicBezTo>
                <a:cubicBezTo>
                  <a:pt x="13919" y="1751"/>
                  <a:pt x="13812" y="1632"/>
                  <a:pt x="13681" y="1584"/>
                </a:cubicBezTo>
                <a:lnTo>
                  <a:pt x="12717" y="1263"/>
                </a:lnTo>
                <a:lnTo>
                  <a:pt x="12383" y="286"/>
                </a:lnTo>
                <a:cubicBezTo>
                  <a:pt x="12347" y="155"/>
                  <a:pt x="12240" y="48"/>
                  <a:pt x="12086" y="24"/>
                </a:cubicBezTo>
                <a:cubicBezTo>
                  <a:pt x="12056" y="16"/>
                  <a:pt x="12025" y="12"/>
                  <a:pt x="11994" y="12"/>
                </a:cubicBezTo>
                <a:cubicBezTo>
                  <a:pt x="11891" y="12"/>
                  <a:pt x="11787" y="55"/>
                  <a:pt x="11705" y="120"/>
                </a:cubicBezTo>
                <a:lnTo>
                  <a:pt x="10740" y="1096"/>
                </a:lnTo>
                <a:cubicBezTo>
                  <a:pt x="9621" y="382"/>
                  <a:pt x="8335" y="1"/>
                  <a:pt x="7002"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941;p64">
            <a:extLst>
              <a:ext uri="{FF2B5EF4-FFF2-40B4-BE49-F238E27FC236}">
                <a16:creationId xmlns:a16="http://schemas.microsoft.com/office/drawing/2014/main" id="{F0898E71-1526-481E-852A-DB5EEA96A5A7}"/>
              </a:ext>
            </a:extLst>
          </p:cNvPr>
          <p:cNvSpPr/>
          <p:nvPr/>
        </p:nvSpPr>
        <p:spPr>
          <a:xfrm>
            <a:off x="1989163" y="3600265"/>
            <a:ext cx="378000" cy="3780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942;p64">
            <a:extLst>
              <a:ext uri="{FF2B5EF4-FFF2-40B4-BE49-F238E27FC236}">
                <a16:creationId xmlns:a16="http://schemas.microsoft.com/office/drawing/2014/main" id="{053B7808-8E8C-44ED-819E-56ABA4BAB90D}"/>
              </a:ext>
            </a:extLst>
          </p:cNvPr>
          <p:cNvSpPr/>
          <p:nvPr/>
        </p:nvSpPr>
        <p:spPr>
          <a:xfrm>
            <a:off x="2061860" y="3672990"/>
            <a:ext cx="232500" cy="232800"/>
          </a:xfrm>
          <a:prstGeom prst="ellipse">
            <a:avLst/>
          </a:prstGeom>
          <a:gradFill>
            <a:gsLst>
              <a:gs pos="0">
                <a:schemeClr val="lt2"/>
              </a:gs>
              <a:gs pos="100000">
                <a:schemeClr val="accent1"/>
              </a:gs>
            </a:gsLst>
            <a:lin ang="2698631" scaled="0"/>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36" name="Google Shape;947;p64">
            <a:extLst>
              <a:ext uri="{FF2B5EF4-FFF2-40B4-BE49-F238E27FC236}">
                <a16:creationId xmlns:a16="http://schemas.microsoft.com/office/drawing/2014/main" id="{258FDD48-9946-4AB4-BCA6-C50DFBF9CD9E}"/>
              </a:ext>
            </a:extLst>
          </p:cNvPr>
          <p:cNvCxnSpPr>
            <a:cxnSpLocks/>
            <a:stCxn id="35" idx="6"/>
            <a:endCxn id="39" idx="1"/>
          </p:cNvCxnSpPr>
          <p:nvPr/>
        </p:nvCxnSpPr>
        <p:spPr>
          <a:xfrm>
            <a:off x="2294360" y="3789390"/>
            <a:ext cx="913091" cy="335801"/>
          </a:xfrm>
          <a:prstGeom prst="bentConnector3">
            <a:avLst>
              <a:gd name="adj1" fmla="val 50000"/>
            </a:avLst>
          </a:prstGeom>
          <a:noFill/>
          <a:ln w="28575" cap="flat" cmpd="sng">
            <a:solidFill>
              <a:schemeClr val="accent1"/>
            </a:solidFill>
            <a:prstDash val="solid"/>
            <a:round/>
            <a:headEnd type="none" w="med" len="med"/>
            <a:tailEnd type="oval" w="med" len="med"/>
          </a:ln>
        </p:spPr>
      </p:cxnSp>
      <p:sp>
        <p:nvSpPr>
          <p:cNvPr id="39" name="Google Shape;935;p64">
            <a:extLst>
              <a:ext uri="{FF2B5EF4-FFF2-40B4-BE49-F238E27FC236}">
                <a16:creationId xmlns:a16="http://schemas.microsoft.com/office/drawing/2014/main" id="{C6A61C08-B353-4FA9-8C9B-A845D2A732D4}"/>
              </a:ext>
            </a:extLst>
          </p:cNvPr>
          <p:cNvSpPr txBox="1">
            <a:spLocks/>
          </p:cNvSpPr>
          <p:nvPr/>
        </p:nvSpPr>
        <p:spPr>
          <a:xfrm>
            <a:off x="3207451" y="3602182"/>
            <a:ext cx="5517446" cy="10460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a:buNone/>
              <a:defRPr sz="2000" b="1" i="0" u="none" strike="noStrike" cap="none">
                <a:solidFill>
                  <a:schemeClr val="dk1"/>
                </a:solidFill>
                <a:latin typeface="Nunito"/>
                <a:ea typeface="Nunito"/>
                <a:cs typeface="Nunito"/>
                <a:sym typeface="Nunito"/>
              </a:defRPr>
            </a:lvl1pPr>
            <a:lvl2pPr marL="914400" marR="0" lvl="1" indent="-330200" algn="ctr" rtl="0">
              <a:lnSpc>
                <a:spcPct val="100000"/>
              </a:lnSpc>
              <a:spcBef>
                <a:spcPts val="0"/>
              </a:spcBef>
              <a:spcAft>
                <a:spcPts val="0"/>
              </a:spcAft>
              <a:buClr>
                <a:schemeClr val="dk1"/>
              </a:buClr>
              <a:buSzPts val="1800"/>
              <a:buFont typeface="Nunito"/>
              <a:buNone/>
              <a:defRPr sz="1800" b="1" i="0" u="none" strike="noStrike" cap="none">
                <a:solidFill>
                  <a:schemeClr val="dk1"/>
                </a:solidFill>
                <a:latin typeface="Nunito"/>
                <a:ea typeface="Nunito"/>
                <a:cs typeface="Nunito"/>
                <a:sym typeface="Nunito"/>
              </a:defRPr>
            </a:lvl2pPr>
            <a:lvl3pPr marL="1371600" marR="0" lvl="2" indent="-330200" algn="ctr" rtl="0">
              <a:lnSpc>
                <a:spcPct val="100000"/>
              </a:lnSpc>
              <a:spcBef>
                <a:spcPts val="0"/>
              </a:spcBef>
              <a:spcAft>
                <a:spcPts val="0"/>
              </a:spcAft>
              <a:buClr>
                <a:schemeClr val="dk1"/>
              </a:buClr>
              <a:buSzPts val="1800"/>
              <a:buFont typeface="Nunito"/>
              <a:buNone/>
              <a:defRPr sz="1800" b="1" i="0" u="none" strike="noStrike" cap="none">
                <a:solidFill>
                  <a:schemeClr val="dk1"/>
                </a:solidFill>
                <a:latin typeface="Nunito"/>
                <a:ea typeface="Nunito"/>
                <a:cs typeface="Nunito"/>
                <a:sym typeface="Nunito"/>
              </a:defRPr>
            </a:lvl3pPr>
            <a:lvl4pPr marL="1828800" marR="0" lvl="3" indent="-330200" algn="ctr" rtl="0">
              <a:lnSpc>
                <a:spcPct val="100000"/>
              </a:lnSpc>
              <a:spcBef>
                <a:spcPts val="0"/>
              </a:spcBef>
              <a:spcAft>
                <a:spcPts val="0"/>
              </a:spcAft>
              <a:buClr>
                <a:schemeClr val="dk1"/>
              </a:buClr>
              <a:buSzPts val="1800"/>
              <a:buFont typeface="Nunito"/>
              <a:buNone/>
              <a:defRPr sz="1800" b="1" i="0" u="none" strike="noStrike" cap="none">
                <a:solidFill>
                  <a:schemeClr val="dk1"/>
                </a:solidFill>
                <a:latin typeface="Nunito"/>
                <a:ea typeface="Nunito"/>
                <a:cs typeface="Nunito"/>
                <a:sym typeface="Nunito"/>
              </a:defRPr>
            </a:lvl4pPr>
            <a:lvl5pPr marL="2286000" marR="0" lvl="4" indent="-330200" algn="ctr" rtl="0">
              <a:lnSpc>
                <a:spcPct val="100000"/>
              </a:lnSpc>
              <a:spcBef>
                <a:spcPts val="0"/>
              </a:spcBef>
              <a:spcAft>
                <a:spcPts val="0"/>
              </a:spcAft>
              <a:buClr>
                <a:schemeClr val="dk1"/>
              </a:buClr>
              <a:buSzPts val="1800"/>
              <a:buFont typeface="Nunito"/>
              <a:buNone/>
              <a:defRPr sz="1800" b="1" i="0" u="none" strike="noStrike" cap="none">
                <a:solidFill>
                  <a:schemeClr val="dk1"/>
                </a:solidFill>
                <a:latin typeface="Nunito"/>
                <a:ea typeface="Nunito"/>
                <a:cs typeface="Nunito"/>
                <a:sym typeface="Nunito"/>
              </a:defRPr>
            </a:lvl5pPr>
            <a:lvl6pPr marL="2743200" marR="0" lvl="5" indent="-330200" algn="ctr" rtl="0">
              <a:lnSpc>
                <a:spcPct val="100000"/>
              </a:lnSpc>
              <a:spcBef>
                <a:spcPts val="0"/>
              </a:spcBef>
              <a:spcAft>
                <a:spcPts val="0"/>
              </a:spcAft>
              <a:buClr>
                <a:schemeClr val="dk1"/>
              </a:buClr>
              <a:buSzPts val="1800"/>
              <a:buFont typeface="Nunito"/>
              <a:buNone/>
              <a:defRPr sz="1800" b="1" i="0" u="none" strike="noStrike" cap="none">
                <a:solidFill>
                  <a:schemeClr val="dk1"/>
                </a:solidFill>
                <a:latin typeface="Nunito"/>
                <a:ea typeface="Nunito"/>
                <a:cs typeface="Nunito"/>
                <a:sym typeface="Nunito"/>
              </a:defRPr>
            </a:lvl6pPr>
            <a:lvl7pPr marL="3200400" marR="0" lvl="6" indent="-330200" algn="ctr" rtl="0">
              <a:lnSpc>
                <a:spcPct val="100000"/>
              </a:lnSpc>
              <a:spcBef>
                <a:spcPts val="0"/>
              </a:spcBef>
              <a:spcAft>
                <a:spcPts val="0"/>
              </a:spcAft>
              <a:buClr>
                <a:schemeClr val="dk1"/>
              </a:buClr>
              <a:buSzPts val="1800"/>
              <a:buFont typeface="Nunito"/>
              <a:buNone/>
              <a:defRPr sz="1800" b="1" i="0" u="none" strike="noStrike" cap="none">
                <a:solidFill>
                  <a:schemeClr val="dk1"/>
                </a:solidFill>
                <a:latin typeface="Nunito"/>
                <a:ea typeface="Nunito"/>
                <a:cs typeface="Nunito"/>
                <a:sym typeface="Nunito"/>
              </a:defRPr>
            </a:lvl7pPr>
            <a:lvl8pPr marL="3657600" marR="0" lvl="7" indent="-330200" algn="ctr" rtl="0">
              <a:lnSpc>
                <a:spcPct val="100000"/>
              </a:lnSpc>
              <a:spcBef>
                <a:spcPts val="0"/>
              </a:spcBef>
              <a:spcAft>
                <a:spcPts val="0"/>
              </a:spcAft>
              <a:buClr>
                <a:schemeClr val="dk1"/>
              </a:buClr>
              <a:buSzPts val="1800"/>
              <a:buFont typeface="Nunito"/>
              <a:buNone/>
              <a:defRPr sz="1800" b="1" i="0" u="none" strike="noStrike" cap="none">
                <a:solidFill>
                  <a:schemeClr val="dk1"/>
                </a:solidFill>
                <a:latin typeface="Nunito"/>
                <a:ea typeface="Nunito"/>
                <a:cs typeface="Nunito"/>
                <a:sym typeface="Nunito"/>
              </a:defRPr>
            </a:lvl8pPr>
            <a:lvl9pPr marL="4114800" marR="0" lvl="8" indent="-330200" algn="ctr" rtl="0">
              <a:lnSpc>
                <a:spcPct val="100000"/>
              </a:lnSpc>
              <a:spcBef>
                <a:spcPts val="0"/>
              </a:spcBef>
              <a:spcAft>
                <a:spcPts val="0"/>
              </a:spcAft>
              <a:buClr>
                <a:schemeClr val="dk1"/>
              </a:buClr>
              <a:buSzPts val="1800"/>
              <a:buFont typeface="Nunito"/>
              <a:buNone/>
              <a:defRPr sz="1800" b="1" i="0" u="none" strike="noStrike" cap="none">
                <a:solidFill>
                  <a:schemeClr val="dk1"/>
                </a:solidFill>
                <a:latin typeface="Nunito"/>
                <a:ea typeface="Nunito"/>
                <a:cs typeface="Nunito"/>
                <a:sym typeface="Nunito"/>
              </a:defRPr>
            </a:lvl9pPr>
          </a:lstStyle>
          <a:p>
            <a:pPr marL="0" indent="0" algn="just">
              <a:buClr>
                <a:srgbClr val="000000"/>
              </a:buClr>
              <a:buSzTx/>
            </a:pPr>
            <a:r>
              <a:rPr lang="ru-RU" sz="1500" b="0" dirty="0">
                <a:solidFill>
                  <a:schemeClr val="tx1"/>
                </a:solidFill>
                <a:latin typeface="+mj-lt"/>
                <a:cs typeface="Arial" panose="020B0604020202020204" pitchFamily="34" charset="0"/>
              </a:rPr>
              <a:t>Манфаатлар тўқнашувини тартибга солиш бўйича </a:t>
            </a:r>
            <a:r>
              <a:rPr lang="ru-RU" sz="1500" dirty="0" err="1">
                <a:solidFill>
                  <a:schemeClr val="tx1"/>
                </a:solidFill>
                <a:latin typeface="+mj-lt"/>
                <a:cs typeface="Arial" panose="020B0604020202020204" pitchFamily="34" charset="0"/>
              </a:rPr>
              <a:t>махсус</a:t>
            </a:r>
            <a:r>
              <a:rPr lang="ru-RU" sz="1500" dirty="0">
                <a:solidFill>
                  <a:schemeClr val="tx1"/>
                </a:solidFill>
                <a:latin typeface="+mj-lt"/>
                <a:cs typeface="Arial" panose="020B0604020202020204" pitchFamily="34" charset="0"/>
              </a:rPr>
              <a:t> </a:t>
            </a:r>
            <a:r>
              <a:rPr lang="ru-RU" sz="1500" dirty="0" err="1">
                <a:solidFill>
                  <a:schemeClr val="tx1"/>
                </a:solidFill>
                <a:latin typeface="+mj-lt"/>
                <a:cs typeface="Arial" panose="020B0604020202020204" pitchFamily="34" charset="0"/>
              </a:rPr>
              <a:t>бўлинма</a:t>
            </a:r>
            <a:r>
              <a:rPr lang="ru-RU" sz="1500" b="0" dirty="0">
                <a:solidFill>
                  <a:schemeClr val="tx1"/>
                </a:solidFill>
                <a:latin typeface="+mj-lt"/>
                <a:cs typeface="Arial" panose="020B0604020202020204" pitchFamily="34" charset="0"/>
              </a:rPr>
              <a:t> – </a:t>
            </a:r>
            <a:r>
              <a:rPr lang="ru-RU" sz="1500" b="0" dirty="0" err="1">
                <a:solidFill>
                  <a:schemeClr val="tx1"/>
                </a:solidFill>
                <a:latin typeface="+mj-lt"/>
                <a:cs typeface="Arial" panose="020B0604020202020204" pitchFamily="34" charset="0"/>
              </a:rPr>
              <a:t>давлат</a:t>
            </a:r>
            <a:r>
              <a:rPr lang="ru-RU" sz="1500" b="0" dirty="0">
                <a:solidFill>
                  <a:schemeClr val="tx1"/>
                </a:solidFill>
                <a:latin typeface="+mj-lt"/>
                <a:cs typeface="Arial" panose="020B0604020202020204" pitchFamily="34" charset="0"/>
              </a:rPr>
              <a:t> органларининг ёки бошқа ташкилотларнинг </a:t>
            </a:r>
            <a:r>
              <a:rPr lang="ru-RU" sz="1500" dirty="0">
                <a:solidFill>
                  <a:schemeClr val="tx1"/>
                </a:solidFill>
                <a:latin typeface="+mj-lt"/>
                <a:cs typeface="Arial" panose="020B0604020202020204" pitchFamily="34" charset="0"/>
              </a:rPr>
              <a:t>коррупцияга қарши ички назорат бўлинмалари</a:t>
            </a:r>
            <a:r>
              <a:rPr lang="ru-RU" sz="1500" b="0" dirty="0">
                <a:solidFill>
                  <a:schemeClr val="tx1"/>
                </a:solidFill>
                <a:latin typeface="+mj-lt"/>
                <a:cs typeface="Arial" panose="020B0604020202020204" pitchFamily="34" charset="0"/>
              </a:rPr>
              <a:t> (ва) ёки </a:t>
            </a:r>
            <a:r>
              <a:rPr lang="ru-RU" sz="1500" dirty="0" err="1">
                <a:solidFill>
                  <a:schemeClr val="tx1"/>
                </a:solidFill>
                <a:latin typeface="+mj-lt"/>
                <a:cs typeface="Arial" panose="020B0604020202020204" pitchFamily="34" charset="0"/>
              </a:rPr>
              <a:t>кадрлар</a:t>
            </a:r>
            <a:r>
              <a:rPr lang="ru-RU" sz="1500" dirty="0">
                <a:solidFill>
                  <a:schemeClr val="tx1"/>
                </a:solidFill>
                <a:latin typeface="+mj-lt"/>
                <a:cs typeface="Arial" panose="020B0604020202020204" pitchFamily="34" charset="0"/>
              </a:rPr>
              <a:t> </a:t>
            </a:r>
            <a:r>
              <a:rPr lang="ru-RU" sz="1500" dirty="0" err="1">
                <a:solidFill>
                  <a:schemeClr val="tx1"/>
                </a:solidFill>
                <a:latin typeface="+mj-lt"/>
                <a:cs typeface="Arial" panose="020B0604020202020204" pitchFamily="34" charset="0"/>
              </a:rPr>
              <a:t>бўлинмалари</a:t>
            </a:r>
            <a:endParaRPr lang="ru-RU" sz="150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160645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1" name="Google Shape;491;p43"/>
          <p:cNvSpPr/>
          <p:nvPr/>
        </p:nvSpPr>
        <p:spPr>
          <a:xfrm>
            <a:off x="463830" y="868587"/>
            <a:ext cx="8216340" cy="4080175"/>
          </a:xfrm>
          <a:prstGeom prst="roundRect">
            <a:avLst>
              <a:gd name="adj" fmla="val 14332"/>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3"/>
          <p:cNvSpPr/>
          <p:nvPr/>
        </p:nvSpPr>
        <p:spPr>
          <a:xfrm>
            <a:off x="609300" y="1016750"/>
            <a:ext cx="7925400" cy="3783850"/>
          </a:xfrm>
          <a:prstGeom prst="roundRect">
            <a:avLst>
              <a:gd name="adj" fmla="val 12388"/>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Прямоугольник 8">
            <a:extLst>
              <a:ext uri="{FF2B5EF4-FFF2-40B4-BE49-F238E27FC236}">
                <a16:creationId xmlns:a16="http://schemas.microsoft.com/office/drawing/2014/main" id="{BA287633-3F41-4758-9E0C-B96C4A31369C}"/>
              </a:ext>
            </a:extLst>
          </p:cNvPr>
          <p:cNvSpPr/>
          <p:nvPr/>
        </p:nvSpPr>
        <p:spPr>
          <a:xfrm>
            <a:off x="998237" y="194738"/>
            <a:ext cx="7147525" cy="584775"/>
          </a:xfrm>
          <a:prstGeom prst="rect">
            <a:avLst/>
          </a:prstGeom>
        </p:spPr>
        <p:txBody>
          <a:bodyPr wrap="square">
            <a:spAutoFit/>
          </a:bodyPr>
          <a:lstStyle/>
          <a:p>
            <a:pPr algn="ctr"/>
            <a:r>
              <a:rPr lang="ru-RU" sz="1600" dirty="0" err="1">
                <a:solidFill>
                  <a:schemeClr val="accent5">
                    <a:lumMod val="50000"/>
                  </a:schemeClr>
                </a:solidFill>
              </a:rPr>
              <a:t>Одоб-ахлоқ</a:t>
            </a:r>
            <a:r>
              <a:rPr lang="ru-RU" sz="1600" dirty="0">
                <a:solidFill>
                  <a:schemeClr val="accent5">
                    <a:lumMod val="50000"/>
                  </a:schemeClr>
                </a:solidFill>
              </a:rPr>
              <a:t> </a:t>
            </a:r>
            <a:r>
              <a:rPr lang="ru-RU" sz="1600" dirty="0" err="1">
                <a:solidFill>
                  <a:schemeClr val="accent5">
                    <a:lumMod val="50000"/>
                  </a:schemeClr>
                </a:solidFill>
              </a:rPr>
              <a:t>комиссиясининг</a:t>
            </a:r>
            <a:r>
              <a:rPr lang="ru-RU" sz="1600" dirty="0">
                <a:solidFill>
                  <a:schemeClr val="accent5">
                    <a:lumMod val="50000"/>
                  </a:schemeClr>
                </a:solidFill>
              </a:rPr>
              <a:t> </a:t>
            </a:r>
            <a:r>
              <a:rPr lang="ru-RU" sz="1600" dirty="0" err="1">
                <a:solidFill>
                  <a:schemeClr val="accent5">
                    <a:lumMod val="50000"/>
                  </a:schemeClr>
                </a:solidFill>
              </a:rPr>
              <a:t>манфаатлар</a:t>
            </a:r>
            <a:r>
              <a:rPr lang="ru-RU" sz="1600" dirty="0">
                <a:solidFill>
                  <a:schemeClr val="accent5">
                    <a:lumMod val="50000"/>
                  </a:schemeClr>
                </a:solidFill>
              </a:rPr>
              <a:t> </a:t>
            </a:r>
            <a:r>
              <a:rPr lang="ru-RU" sz="1600" dirty="0" err="1">
                <a:solidFill>
                  <a:schemeClr val="accent5">
                    <a:lumMod val="50000"/>
                  </a:schemeClr>
                </a:solidFill>
              </a:rPr>
              <a:t>тўқнашуви</a:t>
            </a:r>
            <a:r>
              <a:rPr lang="ru-RU" sz="1600" dirty="0">
                <a:solidFill>
                  <a:schemeClr val="accent5">
                    <a:lumMod val="50000"/>
                  </a:schemeClr>
                </a:solidFill>
              </a:rPr>
              <a:t> </a:t>
            </a:r>
            <a:r>
              <a:rPr lang="ru-RU" sz="1600" dirty="0" err="1">
                <a:solidFill>
                  <a:schemeClr val="accent5">
                    <a:lumMod val="50000"/>
                  </a:schemeClr>
                </a:solidFill>
              </a:rPr>
              <a:t>билан</a:t>
            </a:r>
            <a:r>
              <a:rPr lang="ru-RU" sz="1600" dirty="0">
                <a:solidFill>
                  <a:schemeClr val="accent5">
                    <a:lumMod val="50000"/>
                  </a:schemeClr>
                </a:solidFill>
              </a:rPr>
              <a:t> </a:t>
            </a:r>
            <a:r>
              <a:rPr lang="ru-RU" sz="1600" dirty="0" err="1">
                <a:solidFill>
                  <a:schemeClr val="accent5">
                    <a:lumMod val="50000"/>
                  </a:schemeClr>
                </a:solidFill>
              </a:rPr>
              <a:t>боғлиқ</a:t>
            </a:r>
            <a:r>
              <a:rPr lang="ru-RU" sz="1600" dirty="0">
                <a:solidFill>
                  <a:schemeClr val="accent5">
                    <a:lumMod val="50000"/>
                  </a:schemeClr>
                </a:solidFill>
              </a:rPr>
              <a:t> </a:t>
            </a:r>
            <a:r>
              <a:rPr lang="ru-RU" sz="1600" dirty="0" err="1">
                <a:solidFill>
                  <a:schemeClr val="accent5">
                    <a:lumMod val="50000"/>
                  </a:schemeClr>
                </a:solidFill>
              </a:rPr>
              <a:t>муносабатларни</a:t>
            </a:r>
            <a:r>
              <a:rPr lang="ru-RU" sz="1600" dirty="0">
                <a:solidFill>
                  <a:schemeClr val="accent5">
                    <a:lumMod val="50000"/>
                  </a:schemeClr>
                </a:solidFill>
              </a:rPr>
              <a:t> </a:t>
            </a:r>
            <a:r>
              <a:rPr lang="ru-RU" sz="1600" dirty="0" err="1">
                <a:solidFill>
                  <a:schemeClr val="accent5">
                    <a:lumMod val="50000"/>
                  </a:schemeClr>
                </a:solidFill>
              </a:rPr>
              <a:t>тартибга</a:t>
            </a:r>
            <a:r>
              <a:rPr lang="ru-RU" sz="1600" dirty="0">
                <a:solidFill>
                  <a:schemeClr val="accent5">
                    <a:lumMod val="50000"/>
                  </a:schemeClr>
                </a:solidFill>
              </a:rPr>
              <a:t> </a:t>
            </a:r>
            <a:r>
              <a:rPr lang="ru-RU" sz="1600" dirty="0" err="1">
                <a:solidFill>
                  <a:schemeClr val="accent5">
                    <a:lumMod val="50000"/>
                  </a:schemeClr>
                </a:solidFill>
              </a:rPr>
              <a:t>солиш</a:t>
            </a:r>
            <a:r>
              <a:rPr lang="ru-RU" sz="1600" dirty="0">
                <a:solidFill>
                  <a:schemeClr val="accent5">
                    <a:lumMod val="50000"/>
                  </a:schemeClr>
                </a:solidFill>
              </a:rPr>
              <a:t> </a:t>
            </a:r>
            <a:r>
              <a:rPr lang="ru-RU" sz="1600" dirty="0" err="1">
                <a:solidFill>
                  <a:schemeClr val="accent5">
                    <a:lumMod val="50000"/>
                  </a:schemeClr>
                </a:solidFill>
              </a:rPr>
              <a:t>соҳасидаги</a:t>
            </a:r>
            <a:r>
              <a:rPr lang="ru-RU" sz="1600" dirty="0">
                <a:solidFill>
                  <a:schemeClr val="accent5">
                    <a:lumMod val="50000"/>
                  </a:schemeClr>
                </a:solidFill>
              </a:rPr>
              <a:t> </a:t>
            </a:r>
            <a:r>
              <a:rPr lang="ru-RU" sz="1600" dirty="0" err="1">
                <a:solidFill>
                  <a:schemeClr val="accent5">
                    <a:lumMod val="50000"/>
                  </a:schemeClr>
                </a:solidFill>
              </a:rPr>
              <a:t>ваколатлари</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C3271C1E-26D8-4456-9F22-3129C1399922}"/>
              </a:ext>
            </a:extLst>
          </p:cNvPr>
          <p:cNvSpPr/>
          <p:nvPr/>
        </p:nvSpPr>
        <p:spPr>
          <a:xfrm>
            <a:off x="893061" y="1305477"/>
            <a:ext cx="7320964" cy="3416320"/>
          </a:xfrm>
          <a:prstGeom prst="rect">
            <a:avLst/>
          </a:prstGeom>
        </p:spPr>
        <p:txBody>
          <a:bodyPr wrap="square">
            <a:spAutoFit/>
          </a:bodyPr>
          <a:lstStyle/>
          <a:p>
            <a:pPr marL="171450" lvl="0" indent="-171450" algn="just" eaLnBrk="0" fontAlgn="base" hangingPunct="0">
              <a:spcBef>
                <a:spcPct val="0"/>
              </a:spcBef>
              <a:spcAft>
                <a:spcPct val="0"/>
              </a:spcAft>
              <a:buClr>
                <a:schemeClr val="accent1">
                  <a:lumMod val="50000"/>
                </a:schemeClr>
              </a:buClr>
              <a:buFont typeface="Courier New" panose="02070309020205020404" pitchFamily="49" charset="0"/>
              <a:buChar char="o"/>
            </a:pPr>
            <a:r>
              <a:rPr lang="ru-RU" altLang="ru-RU" dirty="0" err="1"/>
              <a:t>давлат</a:t>
            </a:r>
            <a:r>
              <a:rPr lang="ru-RU" altLang="ru-RU" dirty="0"/>
              <a:t> </a:t>
            </a:r>
            <a:r>
              <a:rPr lang="ru-RU" altLang="ru-RU" dirty="0" err="1"/>
              <a:t>ташкилоти</a:t>
            </a:r>
            <a:r>
              <a:rPr lang="ru-RU" altLang="ru-RU" dirty="0"/>
              <a:t> </a:t>
            </a:r>
            <a:r>
              <a:rPr lang="ru-RU" altLang="ru-RU" dirty="0" err="1"/>
              <a:t>ходими</a:t>
            </a:r>
            <a:r>
              <a:rPr lang="ru-RU" altLang="ru-RU" dirty="0"/>
              <a:t> </a:t>
            </a:r>
            <a:r>
              <a:rPr lang="ru-RU" altLang="ru-RU" dirty="0" err="1"/>
              <a:t>томонидан</a:t>
            </a:r>
            <a:r>
              <a:rPr lang="ru-RU" altLang="ru-RU" dirty="0"/>
              <a:t> </a:t>
            </a:r>
            <a:r>
              <a:rPr lang="ru-RU" altLang="ru-RU" dirty="0" err="1"/>
              <a:t>ушбу</a:t>
            </a:r>
            <a:r>
              <a:rPr lang="ru-RU" altLang="ru-RU" dirty="0"/>
              <a:t> </a:t>
            </a:r>
            <a:r>
              <a:rPr lang="ru-RU" altLang="ru-RU" dirty="0" err="1"/>
              <a:t>Қонунда</a:t>
            </a:r>
            <a:r>
              <a:rPr lang="ru-RU" altLang="ru-RU" dirty="0"/>
              <a:t> </a:t>
            </a:r>
            <a:r>
              <a:rPr lang="ru-RU" altLang="ru-RU" dirty="0" err="1"/>
              <a:t>белгиланган</a:t>
            </a:r>
            <a:r>
              <a:rPr lang="ru-RU" altLang="ru-RU" dirty="0"/>
              <a:t> </a:t>
            </a:r>
            <a:r>
              <a:rPr lang="ru-RU" altLang="ru-RU" dirty="0" err="1"/>
              <a:t>талабларга</a:t>
            </a:r>
            <a:r>
              <a:rPr lang="ru-RU" altLang="ru-RU" dirty="0"/>
              <a:t> </a:t>
            </a:r>
            <a:r>
              <a:rPr lang="ru-RU" altLang="ru-RU" dirty="0" err="1"/>
              <a:t>риоя</a:t>
            </a:r>
            <a:r>
              <a:rPr lang="ru-RU" altLang="ru-RU" dirty="0"/>
              <a:t> </a:t>
            </a:r>
            <a:r>
              <a:rPr lang="ru-RU" altLang="ru-RU" dirty="0" err="1"/>
              <a:t>этилишини</a:t>
            </a:r>
            <a:r>
              <a:rPr lang="ru-RU" altLang="ru-RU" dirty="0"/>
              <a:t> </a:t>
            </a:r>
            <a:r>
              <a:rPr lang="ru-RU" altLang="ru-RU" dirty="0" err="1"/>
              <a:t>таъминлаш</a:t>
            </a:r>
            <a:r>
              <a:rPr lang="ru-RU" altLang="ru-RU" dirty="0"/>
              <a:t> </a:t>
            </a:r>
            <a:r>
              <a:rPr lang="ru-RU" altLang="ru-RU" b="1" dirty="0" err="1"/>
              <a:t>чораларини</a:t>
            </a:r>
            <a:r>
              <a:rPr lang="ru-RU" altLang="ru-RU" b="1" dirty="0"/>
              <a:t> </a:t>
            </a:r>
            <a:r>
              <a:rPr lang="ru-RU" altLang="ru-RU" b="1" dirty="0" err="1"/>
              <a:t>кўради</a:t>
            </a:r>
            <a:r>
              <a:rPr lang="ru-RU" altLang="ru-RU" b="1" dirty="0"/>
              <a:t>;</a:t>
            </a:r>
            <a:endParaRPr lang="en-US" altLang="ru-RU" b="1" dirty="0"/>
          </a:p>
          <a:p>
            <a:pPr marL="171450" lvl="0" indent="-171450" algn="just" eaLnBrk="0" fontAlgn="base" hangingPunct="0">
              <a:spcBef>
                <a:spcPct val="0"/>
              </a:spcBef>
              <a:spcAft>
                <a:spcPct val="0"/>
              </a:spcAft>
              <a:buClr>
                <a:schemeClr val="accent1">
                  <a:lumMod val="50000"/>
                </a:schemeClr>
              </a:buClr>
              <a:buFont typeface="Courier New" panose="02070309020205020404" pitchFamily="49" charset="0"/>
              <a:buChar char="o"/>
            </a:pPr>
            <a:endParaRPr lang="ru-RU" altLang="ru-RU" sz="500" dirty="0"/>
          </a:p>
          <a:p>
            <a:pPr marL="171450" lvl="0" indent="-171450" algn="just" eaLnBrk="0" fontAlgn="base" hangingPunct="0">
              <a:spcBef>
                <a:spcPct val="0"/>
              </a:spcBef>
              <a:spcAft>
                <a:spcPct val="0"/>
              </a:spcAft>
              <a:buClr>
                <a:schemeClr val="accent1">
                  <a:lumMod val="50000"/>
                </a:schemeClr>
              </a:buClr>
              <a:buFont typeface="Courier New" panose="02070309020205020404" pitchFamily="49" charset="0"/>
              <a:buChar char="o"/>
            </a:pPr>
            <a:endParaRPr lang="en-US" altLang="ru-RU" sz="500" dirty="0"/>
          </a:p>
          <a:p>
            <a:pPr marL="171450" lvl="0" indent="-171450" algn="just" eaLnBrk="0" fontAlgn="base" hangingPunct="0">
              <a:spcBef>
                <a:spcPct val="0"/>
              </a:spcBef>
              <a:spcAft>
                <a:spcPct val="0"/>
              </a:spcAft>
              <a:buClr>
                <a:schemeClr val="accent1">
                  <a:lumMod val="50000"/>
                </a:schemeClr>
              </a:buClr>
              <a:buFont typeface="Courier New" panose="02070309020205020404" pitchFamily="49" charset="0"/>
              <a:buChar char="o"/>
            </a:pPr>
            <a:r>
              <a:rPr lang="ru-RU" altLang="ru-RU" dirty="0" err="1"/>
              <a:t>ушбу</a:t>
            </a:r>
            <a:r>
              <a:rPr lang="ru-RU" altLang="ru-RU" dirty="0"/>
              <a:t> </a:t>
            </a:r>
            <a:r>
              <a:rPr lang="ru-RU" altLang="ru-RU" dirty="0" err="1"/>
              <a:t>Қонунда</a:t>
            </a:r>
            <a:r>
              <a:rPr lang="ru-RU" altLang="ru-RU" dirty="0"/>
              <a:t> </a:t>
            </a:r>
            <a:r>
              <a:rPr lang="ru-RU" altLang="ru-RU" dirty="0" err="1"/>
              <a:t>белгиланган</a:t>
            </a:r>
            <a:r>
              <a:rPr lang="ru-RU" altLang="ru-RU" dirty="0"/>
              <a:t> </a:t>
            </a:r>
            <a:r>
              <a:rPr lang="ru-RU" altLang="ru-RU" dirty="0" err="1"/>
              <a:t>талабларнинг</a:t>
            </a:r>
            <a:r>
              <a:rPr lang="ru-RU" altLang="ru-RU" dirty="0"/>
              <a:t> </a:t>
            </a:r>
            <a:r>
              <a:rPr lang="ru-RU" altLang="ru-RU" dirty="0" err="1"/>
              <a:t>давлат</a:t>
            </a:r>
            <a:r>
              <a:rPr lang="ru-RU" altLang="ru-RU" dirty="0"/>
              <a:t> </a:t>
            </a:r>
            <a:r>
              <a:rPr lang="ru-RU" altLang="ru-RU" dirty="0" err="1"/>
              <a:t>ташкилоти</a:t>
            </a:r>
            <a:r>
              <a:rPr lang="ru-RU" altLang="ru-RU" dirty="0"/>
              <a:t> </a:t>
            </a:r>
            <a:r>
              <a:rPr lang="ru-RU" altLang="ru-RU" dirty="0" err="1"/>
              <a:t>ходимлари</a:t>
            </a:r>
            <a:r>
              <a:rPr lang="ru-RU" altLang="ru-RU" dirty="0"/>
              <a:t> </a:t>
            </a:r>
            <a:r>
              <a:rPr lang="ru-RU" altLang="ru-RU" dirty="0" err="1"/>
              <a:t>томонидан</a:t>
            </a:r>
            <a:r>
              <a:rPr lang="ru-RU" altLang="ru-RU" dirty="0"/>
              <a:t> </a:t>
            </a:r>
            <a:r>
              <a:rPr lang="ru-RU" altLang="ru-RU" dirty="0" err="1"/>
              <a:t>бузилишлари</a:t>
            </a:r>
            <a:r>
              <a:rPr lang="ru-RU" altLang="ru-RU" dirty="0"/>
              <a:t> </a:t>
            </a:r>
            <a:r>
              <a:rPr lang="ru-RU" altLang="ru-RU" dirty="0" err="1"/>
              <a:t>мавжудлиги</a:t>
            </a:r>
            <a:r>
              <a:rPr lang="ru-RU" altLang="ru-RU" dirty="0"/>
              <a:t> (</a:t>
            </a:r>
            <a:r>
              <a:rPr lang="ru-RU" altLang="ru-RU" dirty="0" err="1"/>
              <a:t>мавжуд</a:t>
            </a:r>
            <a:r>
              <a:rPr lang="ru-RU" altLang="ru-RU" dirty="0"/>
              <a:t> </a:t>
            </a:r>
            <a:r>
              <a:rPr lang="ru-RU" altLang="ru-RU" dirty="0" err="1"/>
              <a:t>эмаслиги</a:t>
            </a:r>
            <a:r>
              <a:rPr lang="ru-RU" altLang="ru-RU" dirty="0"/>
              <a:t>) </a:t>
            </a:r>
            <a:r>
              <a:rPr lang="ru-RU" altLang="ru-RU" dirty="0" err="1"/>
              <a:t>тўғрисида</a:t>
            </a:r>
            <a:r>
              <a:rPr lang="ru-RU" altLang="ru-RU" dirty="0"/>
              <a:t> </a:t>
            </a:r>
            <a:r>
              <a:rPr lang="ru-RU" altLang="ru-RU" b="1" dirty="0" err="1"/>
              <a:t>хизмат</a:t>
            </a:r>
            <a:r>
              <a:rPr lang="ru-RU" altLang="ru-RU" b="1" dirty="0"/>
              <a:t> </a:t>
            </a:r>
            <a:r>
              <a:rPr lang="ru-RU" altLang="ru-RU" b="1" dirty="0" err="1"/>
              <a:t>текшируви</a:t>
            </a:r>
            <a:r>
              <a:rPr lang="ru-RU" altLang="ru-RU" b="1" dirty="0"/>
              <a:t> </a:t>
            </a:r>
            <a:r>
              <a:rPr lang="ru-RU" altLang="ru-RU" b="1" dirty="0" err="1"/>
              <a:t>натижаларига</a:t>
            </a:r>
            <a:r>
              <a:rPr lang="ru-RU" altLang="ru-RU" b="1" dirty="0"/>
              <a:t> </a:t>
            </a:r>
            <a:r>
              <a:rPr lang="ru-RU" altLang="ru-RU" b="1" dirty="0" err="1"/>
              <a:t>кўра</a:t>
            </a:r>
            <a:r>
              <a:rPr lang="ru-RU" altLang="ru-RU" b="1" dirty="0"/>
              <a:t> </a:t>
            </a:r>
            <a:r>
              <a:rPr lang="ru-RU" altLang="ru-RU" b="1" dirty="0" err="1"/>
              <a:t>хулоса</a:t>
            </a:r>
            <a:r>
              <a:rPr lang="ru-RU" altLang="ru-RU" b="1" dirty="0"/>
              <a:t> </a:t>
            </a:r>
            <a:r>
              <a:rPr lang="ru-RU" altLang="ru-RU" b="1" dirty="0" err="1"/>
              <a:t>чиқаради</a:t>
            </a:r>
            <a:r>
              <a:rPr lang="ru-RU" altLang="ru-RU" b="1" dirty="0"/>
              <a:t>;</a:t>
            </a:r>
          </a:p>
          <a:p>
            <a:pPr marL="171450" lvl="0" indent="-171450" algn="just" eaLnBrk="0" fontAlgn="base" hangingPunct="0">
              <a:spcBef>
                <a:spcPct val="0"/>
              </a:spcBef>
              <a:spcAft>
                <a:spcPct val="0"/>
              </a:spcAft>
              <a:buClr>
                <a:schemeClr val="accent1">
                  <a:lumMod val="50000"/>
                </a:schemeClr>
              </a:buClr>
              <a:buFont typeface="Courier New" panose="02070309020205020404" pitchFamily="49" charset="0"/>
              <a:buChar char="o"/>
            </a:pPr>
            <a:endParaRPr lang="en-US" altLang="ru-RU" sz="500" dirty="0"/>
          </a:p>
          <a:p>
            <a:pPr marL="171450" lvl="0" indent="-171450" algn="just" eaLnBrk="0" fontAlgn="base" hangingPunct="0">
              <a:spcBef>
                <a:spcPct val="0"/>
              </a:spcBef>
              <a:spcAft>
                <a:spcPct val="0"/>
              </a:spcAft>
              <a:buClr>
                <a:schemeClr val="accent1">
                  <a:lumMod val="50000"/>
                </a:schemeClr>
              </a:buClr>
              <a:buFont typeface="Courier New" panose="02070309020205020404" pitchFamily="49" charset="0"/>
              <a:buChar char="o"/>
            </a:pPr>
            <a:r>
              <a:rPr lang="ru-RU" altLang="ru-RU" dirty="0" err="1"/>
              <a:t>манфаатлар</a:t>
            </a:r>
            <a:r>
              <a:rPr lang="ru-RU" altLang="ru-RU" dirty="0"/>
              <a:t> </a:t>
            </a:r>
            <a:r>
              <a:rPr lang="ru-RU" altLang="ru-RU" dirty="0" err="1"/>
              <a:t>тўқнашуви</a:t>
            </a:r>
            <a:r>
              <a:rPr lang="ru-RU" altLang="ru-RU" dirty="0"/>
              <a:t> </a:t>
            </a:r>
            <a:r>
              <a:rPr lang="ru-RU" altLang="ru-RU" dirty="0" err="1"/>
              <a:t>тўғрисида</a:t>
            </a:r>
            <a:r>
              <a:rPr lang="ru-RU" altLang="ru-RU" dirty="0"/>
              <a:t> хабар </a:t>
            </a:r>
            <a:r>
              <a:rPr lang="ru-RU" altLang="ru-RU" dirty="0" err="1"/>
              <a:t>қилмаган</a:t>
            </a:r>
            <a:r>
              <a:rPr lang="ru-RU" altLang="ru-RU" dirty="0"/>
              <a:t>, била </a:t>
            </a:r>
            <a:r>
              <a:rPr lang="ru-RU" altLang="ru-RU" dirty="0" err="1"/>
              <a:t>туриб</a:t>
            </a:r>
            <a:r>
              <a:rPr lang="ru-RU" altLang="ru-RU" dirty="0"/>
              <a:t> </a:t>
            </a:r>
            <a:r>
              <a:rPr lang="ru-RU" altLang="ru-RU" dirty="0" err="1"/>
              <a:t>ёлғон</a:t>
            </a:r>
            <a:r>
              <a:rPr lang="ru-RU" altLang="ru-RU" dirty="0"/>
              <a:t> </a:t>
            </a:r>
            <a:r>
              <a:rPr lang="ru-RU" altLang="ru-RU" dirty="0" err="1"/>
              <a:t>ёки</a:t>
            </a:r>
            <a:r>
              <a:rPr lang="ru-RU" altLang="ru-RU" dirty="0"/>
              <a:t> </a:t>
            </a:r>
            <a:r>
              <a:rPr lang="ru-RU" altLang="ru-RU" dirty="0" err="1"/>
              <a:t>нотўғри</a:t>
            </a:r>
            <a:r>
              <a:rPr lang="ru-RU" altLang="ru-RU" dirty="0"/>
              <a:t> </a:t>
            </a:r>
            <a:r>
              <a:rPr lang="ru-RU" altLang="ru-RU" dirty="0" err="1"/>
              <a:t>ахборот</a:t>
            </a:r>
            <a:r>
              <a:rPr lang="ru-RU" altLang="ru-RU" dirty="0"/>
              <a:t> </a:t>
            </a:r>
            <a:r>
              <a:rPr lang="ru-RU" altLang="ru-RU" dirty="0" err="1"/>
              <a:t>тақдим</a:t>
            </a:r>
            <a:r>
              <a:rPr lang="ru-RU" altLang="ru-RU" dirty="0"/>
              <a:t> </a:t>
            </a:r>
            <a:r>
              <a:rPr lang="ru-RU" altLang="ru-RU" dirty="0" err="1"/>
              <a:t>этган</a:t>
            </a:r>
            <a:r>
              <a:rPr lang="ru-RU" altLang="ru-RU" dirty="0"/>
              <a:t> </a:t>
            </a:r>
            <a:r>
              <a:rPr lang="ru-RU" altLang="ru-RU" dirty="0" err="1"/>
              <a:t>ёхуд</a:t>
            </a:r>
            <a:r>
              <a:rPr lang="ru-RU" altLang="ru-RU" dirty="0"/>
              <a:t> </a:t>
            </a:r>
            <a:r>
              <a:rPr lang="ru-RU" altLang="ru-RU" dirty="0" err="1"/>
              <a:t>бундай</a:t>
            </a:r>
            <a:r>
              <a:rPr lang="ru-RU" altLang="ru-RU" dirty="0"/>
              <a:t> </a:t>
            </a:r>
            <a:r>
              <a:rPr lang="ru-RU" altLang="ru-RU" dirty="0" err="1"/>
              <a:t>ахборотни</a:t>
            </a:r>
            <a:r>
              <a:rPr lang="ru-RU" altLang="ru-RU" dirty="0"/>
              <a:t> </a:t>
            </a:r>
            <a:r>
              <a:rPr lang="ru-RU" altLang="ru-RU" dirty="0" err="1"/>
              <a:t>яширган</a:t>
            </a:r>
            <a:r>
              <a:rPr lang="ru-RU" altLang="ru-RU" dirty="0"/>
              <a:t> </a:t>
            </a:r>
            <a:r>
              <a:rPr lang="ru-RU" altLang="ru-RU" dirty="0" err="1"/>
              <a:t>ходимни</a:t>
            </a:r>
            <a:r>
              <a:rPr lang="ru-RU" altLang="ru-RU" dirty="0"/>
              <a:t> </a:t>
            </a:r>
            <a:r>
              <a:rPr lang="ru-RU" altLang="ru-RU" dirty="0" err="1"/>
              <a:t>жавобгарликка</a:t>
            </a:r>
            <a:r>
              <a:rPr lang="ru-RU" altLang="ru-RU" dirty="0"/>
              <a:t> </a:t>
            </a:r>
            <a:r>
              <a:rPr lang="ru-RU" altLang="ru-RU" dirty="0" err="1"/>
              <a:t>тортиш</a:t>
            </a:r>
            <a:r>
              <a:rPr lang="ru-RU" altLang="ru-RU" dirty="0"/>
              <a:t> </a:t>
            </a:r>
            <a:r>
              <a:rPr lang="ru-RU" altLang="ru-RU" dirty="0" err="1"/>
              <a:t>ҳақида</a:t>
            </a:r>
            <a:r>
              <a:rPr lang="ru-RU" altLang="ru-RU" dirty="0"/>
              <a:t> </a:t>
            </a:r>
            <a:r>
              <a:rPr lang="ru-RU" altLang="ru-RU" dirty="0" err="1"/>
              <a:t>давлат</a:t>
            </a:r>
            <a:r>
              <a:rPr lang="ru-RU" altLang="ru-RU" dirty="0"/>
              <a:t> </a:t>
            </a:r>
            <a:r>
              <a:rPr lang="ru-RU" altLang="ru-RU" dirty="0" err="1"/>
              <a:t>органининг</a:t>
            </a:r>
            <a:r>
              <a:rPr lang="ru-RU" altLang="ru-RU" dirty="0"/>
              <a:t> </a:t>
            </a:r>
            <a:r>
              <a:rPr lang="ru-RU" altLang="ru-RU" dirty="0" err="1"/>
              <a:t>ёки</a:t>
            </a:r>
            <a:r>
              <a:rPr lang="ru-RU" altLang="ru-RU" dirty="0"/>
              <a:t> </a:t>
            </a:r>
            <a:r>
              <a:rPr lang="ru-RU" altLang="ru-RU" b="1" dirty="0" err="1"/>
              <a:t>бошқа</a:t>
            </a:r>
            <a:r>
              <a:rPr lang="ru-RU" altLang="ru-RU" b="1" dirty="0"/>
              <a:t> </a:t>
            </a:r>
            <a:r>
              <a:rPr lang="ru-RU" altLang="ru-RU" b="1" dirty="0" err="1"/>
              <a:t>ташкилотнинг</a:t>
            </a:r>
            <a:r>
              <a:rPr lang="ru-RU" altLang="ru-RU" b="1" dirty="0"/>
              <a:t> </a:t>
            </a:r>
            <a:r>
              <a:rPr lang="ru-RU" altLang="ru-RU" b="1" dirty="0" err="1"/>
              <a:t>раҳбарига</a:t>
            </a:r>
            <a:r>
              <a:rPr lang="ru-RU" altLang="ru-RU" b="1" dirty="0"/>
              <a:t> </a:t>
            </a:r>
            <a:r>
              <a:rPr lang="ru-RU" altLang="ru-RU" b="1" dirty="0" err="1"/>
              <a:t>таклиф</a:t>
            </a:r>
            <a:r>
              <a:rPr lang="ru-RU" altLang="ru-RU" b="1" dirty="0"/>
              <a:t> </a:t>
            </a:r>
            <a:r>
              <a:rPr lang="ru-RU" altLang="ru-RU" b="1" dirty="0" err="1"/>
              <a:t>киритади</a:t>
            </a:r>
            <a:r>
              <a:rPr lang="ru-RU" altLang="ru-RU" b="1" dirty="0"/>
              <a:t>.</a:t>
            </a:r>
            <a:r>
              <a:rPr lang="en-US" altLang="ru-RU" b="1" dirty="0"/>
              <a:t> </a:t>
            </a:r>
            <a:endParaRPr lang="ru-RU" altLang="ru-RU" b="1" dirty="0"/>
          </a:p>
          <a:p>
            <a:pPr marL="171450" lvl="0" indent="-171450" algn="just" eaLnBrk="0" fontAlgn="base" hangingPunct="0">
              <a:spcBef>
                <a:spcPct val="0"/>
              </a:spcBef>
              <a:spcAft>
                <a:spcPct val="0"/>
              </a:spcAft>
              <a:buClr>
                <a:schemeClr val="accent1">
                  <a:lumMod val="50000"/>
                </a:schemeClr>
              </a:buClr>
              <a:buFont typeface="Courier New" panose="02070309020205020404" pitchFamily="49" charset="0"/>
              <a:buChar char="o"/>
            </a:pPr>
            <a:endParaRPr lang="ru-RU" altLang="ru-RU" sz="500" dirty="0"/>
          </a:p>
          <a:p>
            <a:pPr marL="171450" lvl="0" indent="-171450" algn="just" eaLnBrk="0" fontAlgn="base" hangingPunct="0">
              <a:spcBef>
                <a:spcPct val="0"/>
              </a:spcBef>
              <a:spcAft>
                <a:spcPct val="0"/>
              </a:spcAft>
              <a:buClr>
                <a:schemeClr val="accent1">
                  <a:lumMod val="50000"/>
                </a:schemeClr>
              </a:buClr>
              <a:buFont typeface="Courier New" panose="02070309020205020404" pitchFamily="49" charset="0"/>
              <a:buChar char="o"/>
            </a:pPr>
            <a:r>
              <a:rPr lang="ru-RU" altLang="ru-RU" dirty="0"/>
              <a:t>Давлат </a:t>
            </a:r>
            <a:r>
              <a:rPr lang="ru-RU" altLang="ru-RU" dirty="0" err="1"/>
              <a:t>органларининг</a:t>
            </a:r>
            <a:r>
              <a:rPr lang="ru-RU" altLang="ru-RU" dirty="0"/>
              <a:t> </a:t>
            </a:r>
            <a:r>
              <a:rPr lang="ru-RU" altLang="ru-RU" dirty="0" err="1"/>
              <a:t>ёки</a:t>
            </a:r>
            <a:r>
              <a:rPr lang="ru-RU" altLang="ru-RU" dirty="0"/>
              <a:t> </a:t>
            </a:r>
            <a:r>
              <a:rPr lang="ru-RU" altLang="ru-RU" dirty="0" err="1"/>
              <a:t>бошқа</a:t>
            </a:r>
            <a:r>
              <a:rPr lang="ru-RU" altLang="ru-RU" dirty="0"/>
              <a:t> </a:t>
            </a:r>
            <a:r>
              <a:rPr lang="ru-RU" altLang="ru-RU" dirty="0" err="1"/>
              <a:t>ташкилотларнинг</a:t>
            </a:r>
            <a:r>
              <a:rPr lang="ru-RU" altLang="ru-RU" dirty="0"/>
              <a:t> </a:t>
            </a:r>
            <a:r>
              <a:rPr lang="ru-RU" altLang="ru-RU" dirty="0" err="1"/>
              <a:t>одоб-ахлоқ</a:t>
            </a:r>
            <a:r>
              <a:rPr lang="ru-RU" altLang="ru-RU" dirty="0"/>
              <a:t> </a:t>
            </a:r>
            <a:r>
              <a:rPr lang="ru-RU" altLang="ru-RU" dirty="0" err="1"/>
              <a:t>комиссияси</a:t>
            </a:r>
            <a:r>
              <a:rPr lang="ru-RU" altLang="ru-RU" dirty="0"/>
              <a:t> </a:t>
            </a:r>
            <a:r>
              <a:rPr lang="ru-RU" altLang="ru-RU" dirty="0" err="1"/>
              <a:t>мавжуд</a:t>
            </a:r>
            <a:r>
              <a:rPr lang="ru-RU" altLang="ru-RU" dirty="0"/>
              <a:t> </a:t>
            </a:r>
            <a:r>
              <a:rPr lang="ru-RU" altLang="ru-RU" dirty="0" err="1"/>
              <a:t>ёки</a:t>
            </a:r>
            <a:r>
              <a:rPr lang="ru-RU" altLang="ru-RU" dirty="0"/>
              <a:t> </a:t>
            </a:r>
            <a:r>
              <a:rPr lang="ru-RU" altLang="ru-RU" dirty="0" err="1"/>
              <a:t>эҳтимолий</a:t>
            </a:r>
            <a:r>
              <a:rPr lang="ru-RU" altLang="ru-RU" dirty="0"/>
              <a:t> </a:t>
            </a:r>
            <a:r>
              <a:rPr lang="ru-RU" altLang="ru-RU" dirty="0" err="1"/>
              <a:t>манфаатлар</a:t>
            </a:r>
            <a:r>
              <a:rPr lang="ru-RU" altLang="ru-RU" dirty="0"/>
              <a:t> </a:t>
            </a:r>
            <a:r>
              <a:rPr lang="ru-RU" altLang="ru-RU" dirty="0" err="1"/>
              <a:t>тўқнашувлари</a:t>
            </a:r>
            <a:r>
              <a:rPr lang="ru-RU" altLang="ru-RU" dirty="0"/>
              <a:t> </a:t>
            </a:r>
            <a:r>
              <a:rPr lang="ru-RU" altLang="ru-RU" dirty="0" err="1"/>
              <a:t>тўғрисида</a:t>
            </a:r>
            <a:r>
              <a:rPr lang="ru-RU" altLang="ru-RU" dirty="0"/>
              <a:t> </a:t>
            </a:r>
            <a:r>
              <a:rPr lang="ru-RU" altLang="ru-RU" dirty="0" err="1"/>
              <a:t>ҳар</a:t>
            </a:r>
            <a:r>
              <a:rPr lang="ru-RU" altLang="ru-RU" dirty="0"/>
              <a:t> ярим </a:t>
            </a:r>
            <a:r>
              <a:rPr lang="ru-RU" altLang="ru-RU" dirty="0" err="1"/>
              <a:t>йилда</a:t>
            </a:r>
            <a:r>
              <a:rPr lang="ru-RU" altLang="ru-RU" dirty="0"/>
              <a:t> </a:t>
            </a:r>
            <a:r>
              <a:rPr lang="ru-RU" altLang="ru-RU" dirty="0" err="1"/>
              <a:t>хулоса</a:t>
            </a:r>
            <a:r>
              <a:rPr lang="ru-RU" altLang="ru-RU" dirty="0"/>
              <a:t> </a:t>
            </a:r>
            <a:r>
              <a:rPr lang="ru-RU" altLang="ru-RU" dirty="0" err="1"/>
              <a:t>қабул</a:t>
            </a:r>
            <a:r>
              <a:rPr lang="ru-RU" altLang="ru-RU" dirty="0"/>
              <a:t> </a:t>
            </a:r>
            <a:r>
              <a:rPr lang="ru-RU" altLang="ru-RU" dirty="0" err="1"/>
              <a:t>қилади</a:t>
            </a:r>
            <a:r>
              <a:rPr lang="ru-RU" altLang="ru-RU" dirty="0"/>
              <a:t> </a:t>
            </a:r>
            <a:r>
              <a:rPr lang="ru-RU" altLang="ru-RU" dirty="0" err="1"/>
              <a:t>ҳамда</a:t>
            </a:r>
            <a:r>
              <a:rPr lang="ru-RU" altLang="ru-RU" dirty="0"/>
              <a:t> </a:t>
            </a:r>
            <a:r>
              <a:rPr lang="ru-RU" altLang="ru-RU" dirty="0" err="1"/>
              <a:t>уларни</a:t>
            </a:r>
            <a:r>
              <a:rPr lang="ru-RU" altLang="ru-RU" dirty="0"/>
              <a:t> </a:t>
            </a:r>
            <a:r>
              <a:rPr lang="ru-RU" altLang="ru-RU" dirty="0" err="1"/>
              <a:t>тартибга</a:t>
            </a:r>
            <a:r>
              <a:rPr lang="ru-RU" altLang="ru-RU" dirty="0"/>
              <a:t> </a:t>
            </a:r>
            <a:r>
              <a:rPr lang="ru-RU" altLang="ru-RU" dirty="0" err="1"/>
              <a:t>солиш</a:t>
            </a:r>
            <a:r>
              <a:rPr lang="ru-RU" altLang="ru-RU" dirty="0"/>
              <a:t> </a:t>
            </a:r>
            <a:r>
              <a:rPr lang="ru-RU" altLang="ru-RU" dirty="0" err="1"/>
              <a:t>бўйича</a:t>
            </a:r>
            <a:r>
              <a:rPr lang="ru-RU" altLang="ru-RU" dirty="0"/>
              <a:t> </a:t>
            </a:r>
            <a:r>
              <a:rPr lang="ru-RU" altLang="ru-RU" dirty="0" err="1"/>
              <a:t>кўрилган</a:t>
            </a:r>
            <a:r>
              <a:rPr lang="ru-RU" altLang="ru-RU" dirty="0"/>
              <a:t> </a:t>
            </a:r>
            <a:r>
              <a:rPr lang="ru-RU" altLang="ru-RU" dirty="0" err="1"/>
              <a:t>чораларнинг</a:t>
            </a:r>
            <a:r>
              <a:rPr lang="ru-RU" altLang="ru-RU" dirty="0"/>
              <a:t> </a:t>
            </a:r>
            <a:r>
              <a:rPr lang="ru-RU" altLang="ru-RU" dirty="0" err="1"/>
              <a:t>етарлилигини</a:t>
            </a:r>
            <a:r>
              <a:rPr lang="ru-RU" altLang="ru-RU" dirty="0"/>
              <a:t> (</a:t>
            </a:r>
            <a:r>
              <a:rPr lang="ru-RU" altLang="ru-RU" dirty="0" err="1"/>
              <a:t>тўғрилигини</a:t>
            </a:r>
            <a:r>
              <a:rPr lang="ru-RU" altLang="ru-RU" dirty="0"/>
              <a:t>) </a:t>
            </a:r>
            <a:r>
              <a:rPr lang="ru-RU" altLang="ru-RU" dirty="0" err="1"/>
              <a:t>кўриб</a:t>
            </a:r>
            <a:r>
              <a:rPr lang="ru-RU" altLang="ru-RU" dirty="0"/>
              <a:t> </a:t>
            </a:r>
            <a:r>
              <a:rPr lang="ru-RU" altLang="ru-RU" dirty="0" err="1"/>
              <a:t>чиқади</a:t>
            </a:r>
            <a:r>
              <a:rPr lang="ru-RU" altLang="ru-RU" dirty="0"/>
              <a:t>.</a:t>
            </a:r>
          </a:p>
          <a:p>
            <a:pPr marL="171450" lvl="0" indent="-171450" algn="just" eaLnBrk="0" fontAlgn="base" hangingPunct="0">
              <a:spcBef>
                <a:spcPct val="0"/>
              </a:spcBef>
              <a:spcAft>
                <a:spcPct val="0"/>
              </a:spcAft>
              <a:buClr>
                <a:schemeClr val="accent1">
                  <a:lumMod val="50000"/>
                </a:schemeClr>
              </a:buClr>
              <a:buFont typeface="Courier New" panose="02070309020205020404" pitchFamily="49" charset="0"/>
              <a:buChar char="o"/>
            </a:pPr>
            <a:endParaRPr lang="en-US" alt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63"/>
          <p:cNvSpPr/>
          <p:nvPr/>
        </p:nvSpPr>
        <p:spPr>
          <a:xfrm>
            <a:off x="5053650" y="2925663"/>
            <a:ext cx="3598800" cy="1834200"/>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1" name="Google Shape;911;p63"/>
          <p:cNvSpPr/>
          <p:nvPr/>
        </p:nvSpPr>
        <p:spPr>
          <a:xfrm>
            <a:off x="5180196" y="3045166"/>
            <a:ext cx="3354900" cy="1590300"/>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2" name="Google Shape;912;p63"/>
          <p:cNvSpPr/>
          <p:nvPr/>
        </p:nvSpPr>
        <p:spPr>
          <a:xfrm>
            <a:off x="611452" y="1816320"/>
            <a:ext cx="3598800" cy="1834200"/>
          </a:xfrm>
          <a:prstGeom prst="roundRect">
            <a:avLst>
              <a:gd name="adj" fmla="val 16667"/>
            </a:avLst>
          </a:prstGeom>
          <a:solidFill>
            <a:schemeClr val="lt1"/>
          </a:soli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3" name="Google Shape;913;p63"/>
          <p:cNvSpPr/>
          <p:nvPr/>
        </p:nvSpPr>
        <p:spPr>
          <a:xfrm>
            <a:off x="737998" y="1935823"/>
            <a:ext cx="3354900" cy="1590300"/>
          </a:xfrm>
          <a:prstGeom prst="roundRect">
            <a:avLst>
              <a:gd name="adj" fmla="val 16667"/>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4" name="Google Shape;914;p63"/>
          <p:cNvSpPr/>
          <p:nvPr/>
        </p:nvSpPr>
        <p:spPr>
          <a:xfrm>
            <a:off x="4647975" y="3327363"/>
            <a:ext cx="1030800" cy="1030800"/>
          </a:xfrm>
          <a:prstGeom prst="ellipse">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5" name="Google Shape;915;p63"/>
          <p:cNvSpPr/>
          <p:nvPr/>
        </p:nvSpPr>
        <p:spPr>
          <a:xfrm>
            <a:off x="4742396" y="3421785"/>
            <a:ext cx="841500" cy="8415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6" name="Google Shape;916;p63"/>
          <p:cNvSpPr/>
          <p:nvPr/>
        </p:nvSpPr>
        <p:spPr>
          <a:xfrm>
            <a:off x="3584864" y="2215757"/>
            <a:ext cx="1030800" cy="1030800"/>
          </a:xfrm>
          <a:prstGeom prst="ellipse">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7" name="Google Shape;917;p63"/>
          <p:cNvSpPr/>
          <p:nvPr/>
        </p:nvSpPr>
        <p:spPr>
          <a:xfrm>
            <a:off x="3679286" y="2310179"/>
            <a:ext cx="841500" cy="841500"/>
          </a:xfrm>
          <a:prstGeom prst="ellipse">
            <a:avLst/>
          </a:prstGeom>
          <a:gradFill>
            <a:gsLst>
              <a:gs pos="0">
                <a:schemeClr val="lt1"/>
              </a:gs>
              <a:gs pos="100000">
                <a:srgbClr val="F0F0F3"/>
              </a:gs>
            </a:gsLst>
            <a:path path="circle">
              <a:fillToRect l="50000" t="50000" r="50000" b="50000"/>
            </a:path>
            <a:tileRect/>
          </a:gradFill>
          <a:ln>
            <a:noFill/>
          </a:ln>
          <a:effectLst>
            <a:outerShdw blurRad="571500" dist="142875" dir="51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63"/>
          <p:cNvSpPr txBox="1">
            <a:spLocks noGrp="1"/>
          </p:cNvSpPr>
          <p:nvPr>
            <p:ph type="subTitle" idx="2"/>
          </p:nvPr>
        </p:nvSpPr>
        <p:spPr>
          <a:xfrm>
            <a:off x="845978" y="2464970"/>
            <a:ext cx="2675613" cy="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1800" b="0" dirty="0">
                <a:latin typeface="+mj-lt"/>
              </a:rPr>
              <a:t>мавжуд манфаатлар </a:t>
            </a:r>
            <a:r>
              <a:rPr lang="ru-RU" sz="1800" b="0" dirty="0" err="1">
                <a:latin typeface="+mj-lt"/>
              </a:rPr>
              <a:t>тўқнашуви</a:t>
            </a:r>
            <a:r>
              <a:rPr lang="ru-RU" sz="1800" b="0" dirty="0">
                <a:latin typeface="+mj-lt"/>
              </a:rPr>
              <a:t> </a:t>
            </a:r>
            <a:r>
              <a:rPr lang="ru-RU" sz="1800" b="0" dirty="0" err="1">
                <a:latin typeface="+mj-lt"/>
              </a:rPr>
              <a:t>тўғрисида</a:t>
            </a:r>
            <a:r>
              <a:rPr lang="ru-RU" sz="1800" b="0" dirty="0">
                <a:latin typeface="+mj-lt"/>
              </a:rPr>
              <a:t> </a:t>
            </a:r>
            <a:r>
              <a:rPr lang="ru-RU" sz="1800" dirty="0" err="1">
                <a:latin typeface="+mj-lt"/>
              </a:rPr>
              <a:t>хабарнома</a:t>
            </a:r>
            <a:r>
              <a:rPr lang="ru-RU" sz="1800" dirty="0">
                <a:latin typeface="+mj-lt"/>
              </a:rPr>
              <a:t> </a:t>
            </a:r>
            <a:r>
              <a:rPr lang="ru-RU" sz="1800" dirty="0" err="1">
                <a:latin typeface="+mj-lt"/>
              </a:rPr>
              <a:t>бериш</a:t>
            </a:r>
            <a:r>
              <a:rPr lang="ru-RU" sz="1800" b="0" dirty="0">
                <a:latin typeface="+mj-lt"/>
              </a:rPr>
              <a:t>; </a:t>
            </a:r>
          </a:p>
        </p:txBody>
      </p:sp>
      <p:sp>
        <p:nvSpPr>
          <p:cNvPr id="923" name="Google Shape;923;p63"/>
          <p:cNvSpPr txBox="1"/>
          <p:nvPr/>
        </p:nvSpPr>
        <p:spPr>
          <a:xfrm>
            <a:off x="3674177" y="2464970"/>
            <a:ext cx="851700" cy="53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595F6B"/>
                </a:solidFill>
                <a:latin typeface="+mj-lt"/>
                <a:ea typeface="Work Sans"/>
                <a:cs typeface="Work Sans"/>
                <a:sym typeface="Work Sans"/>
              </a:rPr>
              <a:t>01</a:t>
            </a:r>
            <a:endParaRPr sz="2400" b="1">
              <a:solidFill>
                <a:srgbClr val="595F6B"/>
              </a:solidFill>
              <a:latin typeface="+mj-lt"/>
              <a:ea typeface="Work Sans"/>
              <a:cs typeface="Work Sans"/>
              <a:sym typeface="Work Sans"/>
            </a:endParaRPr>
          </a:p>
        </p:txBody>
      </p:sp>
      <p:sp>
        <p:nvSpPr>
          <p:cNvPr id="924" name="Google Shape;924;p63"/>
          <p:cNvSpPr txBox="1"/>
          <p:nvPr/>
        </p:nvSpPr>
        <p:spPr>
          <a:xfrm>
            <a:off x="4737275" y="3576813"/>
            <a:ext cx="851700" cy="53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595F6B"/>
                </a:solidFill>
                <a:latin typeface="+mj-lt"/>
                <a:ea typeface="Work Sans"/>
                <a:cs typeface="Work Sans"/>
                <a:sym typeface="Work Sans"/>
              </a:rPr>
              <a:t>02</a:t>
            </a:r>
            <a:endParaRPr sz="2400" b="1">
              <a:solidFill>
                <a:srgbClr val="595F6B"/>
              </a:solidFill>
              <a:latin typeface="+mj-lt"/>
              <a:ea typeface="Work Sans"/>
              <a:cs typeface="Work Sans"/>
              <a:sym typeface="Work Sans"/>
            </a:endParaRPr>
          </a:p>
        </p:txBody>
      </p:sp>
      <p:sp>
        <p:nvSpPr>
          <p:cNvPr id="21" name="TextBox 20">
            <a:extLst>
              <a:ext uri="{FF2B5EF4-FFF2-40B4-BE49-F238E27FC236}">
                <a16:creationId xmlns:a16="http://schemas.microsoft.com/office/drawing/2014/main" id="{A8A296EE-E017-4E44-93C2-B7510DE3E1C5}"/>
              </a:ext>
            </a:extLst>
          </p:cNvPr>
          <p:cNvSpPr txBox="1"/>
          <p:nvPr/>
        </p:nvSpPr>
        <p:spPr>
          <a:xfrm>
            <a:off x="539455" y="694407"/>
            <a:ext cx="6232819" cy="1015663"/>
          </a:xfrm>
          <a:prstGeom prst="rect">
            <a:avLst/>
          </a:prstGeom>
          <a:noFill/>
        </p:spPr>
        <p:txBody>
          <a:bodyPr wrap="square">
            <a:spAutoFit/>
          </a:bodyPr>
          <a:lstStyle/>
          <a:p>
            <a:pPr lvl="0" algn="just"/>
            <a:r>
              <a:rPr lang="ru-RU" sz="2000" b="1" dirty="0">
                <a:solidFill>
                  <a:srgbClr val="595F6B"/>
                </a:solidFill>
                <a:latin typeface="+mj-lt"/>
                <a:cs typeface="Arial" panose="020B0604020202020204" pitchFamily="34" charset="0"/>
              </a:rPr>
              <a:t>Манфаатлар тўқнашуви тўғрисидаги ахборотни ходимлар томонидан ошкор этиш </a:t>
            </a:r>
            <a:r>
              <a:rPr lang="ru-RU" sz="2000" b="1" dirty="0">
                <a:solidFill>
                  <a:srgbClr val="002060"/>
                </a:solidFill>
                <a:latin typeface="+mj-lt"/>
                <a:cs typeface="Arial" panose="020B0604020202020204" pitchFamily="34" charset="0"/>
              </a:rPr>
              <a:t>2 шаклда </a:t>
            </a:r>
            <a:r>
              <a:rPr lang="ru-RU" sz="2000" b="1" dirty="0">
                <a:solidFill>
                  <a:srgbClr val="595F6B"/>
                </a:solidFill>
                <a:latin typeface="+mj-lt"/>
                <a:cs typeface="Arial" panose="020B0604020202020204" pitchFamily="34" charset="0"/>
              </a:rPr>
              <a:t>амалга оширилади:</a:t>
            </a:r>
          </a:p>
        </p:txBody>
      </p:sp>
      <p:sp>
        <p:nvSpPr>
          <p:cNvPr id="29" name="TextBox 28">
            <a:extLst>
              <a:ext uri="{FF2B5EF4-FFF2-40B4-BE49-F238E27FC236}">
                <a16:creationId xmlns:a16="http://schemas.microsoft.com/office/drawing/2014/main" id="{ACF33C16-AF2E-4F17-BE76-5463756095A2}"/>
              </a:ext>
            </a:extLst>
          </p:cNvPr>
          <p:cNvSpPr txBox="1"/>
          <p:nvPr/>
        </p:nvSpPr>
        <p:spPr>
          <a:xfrm>
            <a:off x="5537495" y="3366095"/>
            <a:ext cx="3081731" cy="923330"/>
          </a:xfrm>
          <a:prstGeom prst="rect">
            <a:avLst/>
          </a:prstGeom>
          <a:noFill/>
        </p:spPr>
        <p:txBody>
          <a:bodyPr wrap="square">
            <a:spAutoFit/>
          </a:bodyPr>
          <a:lstStyle/>
          <a:p>
            <a:pPr lvl="0" algn="ctr"/>
            <a:r>
              <a:rPr lang="ru-RU" sz="1800" dirty="0">
                <a:solidFill>
                  <a:schemeClr val="dk1"/>
                </a:solidFill>
                <a:latin typeface="+mj-lt"/>
                <a:sym typeface="Nunito"/>
              </a:rPr>
              <a:t>эҳтимолий манфаатлар тўқнашуви тўғрисидаги </a:t>
            </a:r>
            <a:r>
              <a:rPr lang="ru-RU" sz="1800" b="1" dirty="0">
                <a:solidFill>
                  <a:schemeClr val="dk1"/>
                </a:solidFill>
                <a:latin typeface="+mj-lt"/>
                <a:sym typeface="Nunito"/>
              </a:rPr>
              <a:t>декларация </a:t>
            </a:r>
            <a:r>
              <a:rPr lang="ru-RU" sz="1800" b="1" dirty="0" err="1">
                <a:solidFill>
                  <a:schemeClr val="dk1"/>
                </a:solidFill>
                <a:latin typeface="+mj-lt"/>
                <a:sym typeface="Nunito"/>
              </a:rPr>
              <a:t>тўлдириш</a:t>
            </a:r>
            <a:r>
              <a:rPr lang="ru-RU" sz="1800" b="1" dirty="0">
                <a:solidFill>
                  <a:schemeClr val="dk1"/>
                </a:solidFill>
                <a:latin typeface="+mj-lt"/>
                <a:sym typeface="Nunito"/>
              </a:rPr>
              <a:t>.</a:t>
            </a:r>
            <a:endParaRPr lang="ru-RU" sz="1800" dirty="0">
              <a:solidFill>
                <a:schemeClr val="dk1"/>
              </a:solidFill>
              <a:latin typeface="+mj-lt"/>
              <a:sym typeface="Nunito"/>
            </a:endParaRPr>
          </a:p>
        </p:txBody>
      </p:sp>
    </p:spTree>
  </p:cSld>
  <p:clrMapOvr>
    <a:masterClrMapping/>
  </p:clrMapOvr>
</p:sld>
</file>

<file path=ppt/theme/theme1.xml><?xml version="1.0" encoding="utf-8"?>
<a:theme xmlns:a="http://schemas.openxmlformats.org/drawingml/2006/main" name="Business Model Canvas by Slidesgo">
  <a:themeElements>
    <a:clrScheme name="Simple Light">
      <a:dk1>
        <a:srgbClr val="595F6B"/>
      </a:dk1>
      <a:lt1>
        <a:srgbClr val="FFFFFF"/>
      </a:lt1>
      <a:dk2>
        <a:srgbClr val="EBECF0"/>
      </a:dk2>
      <a:lt2>
        <a:srgbClr val="1658F1"/>
      </a:lt2>
      <a:accent1>
        <a:srgbClr val="36DBE0"/>
      </a:accent1>
      <a:accent2>
        <a:srgbClr val="595F6B"/>
      </a:accent2>
      <a:accent3>
        <a:srgbClr val="FFFFFF"/>
      </a:accent3>
      <a:accent4>
        <a:srgbClr val="EBECF0"/>
      </a:accent4>
      <a:accent5>
        <a:srgbClr val="1658F1"/>
      </a:accent5>
      <a:accent6>
        <a:srgbClr val="36DBE0"/>
      </a:accent6>
      <a:hlink>
        <a:srgbClr val="595F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1642</Words>
  <Application>Microsoft Office PowerPoint</Application>
  <PresentationFormat>Экран (16:9)</PresentationFormat>
  <Paragraphs>136</Paragraphs>
  <Slides>20</Slides>
  <Notes>18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Arial</vt:lpstr>
      <vt:lpstr>Arial (Заголовки)</vt:lpstr>
      <vt:lpstr>Courier New</vt:lpstr>
      <vt:lpstr>DM Sans Light</vt:lpstr>
      <vt:lpstr>Nunito</vt:lpstr>
      <vt:lpstr>Poppins</vt:lpstr>
      <vt:lpstr>Work Sans</vt:lpstr>
      <vt:lpstr>Work Sans SemiBold</vt:lpstr>
      <vt:lpstr>Business Model Canvas by Slidesgo</vt:lpstr>
      <vt:lpstr>Презентация PowerPoint</vt:lpstr>
      <vt:lpstr>3</vt:lpstr>
      <vt:lpstr>Презентация PowerPoint</vt:lpstr>
      <vt:lpstr>ҚУЙИДАГИ ШАХСЛАР ДАВЛАТ ОРГАНИНИНГ ЁКИ БОШҚА ТАШКИЛОТНИНГ ХОДИМИГА  АЛОҚАДОР ШАХСЛАР ДЕБ ЭЪТИРОФ ЭТИЛАДИ:</vt:lpstr>
      <vt:lpstr>Давлат органи ёки бошқа ташкилот ходимининг манфаатлар тўқнашуви билан боғлиқ муносабатларни тартибга солишдаги ҳуқуқ ва мажбуриятлари</vt:lpstr>
      <vt:lpstr>Презентация PowerPoint</vt:lpstr>
      <vt:lpstr>Манфаатлар тўқнашуви билан боғлиқ  муносабатларни давлат томонидан тартибга солиш</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Манфаатлар тўқнашуви тўғрисидаги қонун талабларини бузганлик учун жавобгарлик</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Tulkin Mamedov</cp:lastModifiedBy>
  <cp:revision>56</cp:revision>
  <dcterms:modified xsi:type="dcterms:W3CDTF">2026-06-02T05:50:10Z</dcterms:modified>
</cp:coreProperties>
</file>